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6"/>
  </p:notesMasterIdLst>
  <p:sldIdLst>
    <p:sldId id="281" r:id="rId2"/>
    <p:sldId id="259" r:id="rId3"/>
    <p:sldId id="282" r:id="rId4"/>
    <p:sldId id="287" r:id="rId5"/>
    <p:sldId id="286" r:id="rId6"/>
    <p:sldId id="283" r:id="rId7"/>
    <p:sldId id="285" r:id="rId8"/>
    <p:sldId id="284" r:id="rId9"/>
    <p:sldId id="288" r:id="rId10"/>
    <p:sldId id="292" r:id="rId11"/>
    <p:sldId id="293" r:id="rId12"/>
    <p:sldId id="294" r:id="rId13"/>
    <p:sldId id="295" r:id="rId14"/>
    <p:sldId id="289" r:id="rId15"/>
    <p:sldId id="296" r:id="rId16"/>
    <p:sldId id="297" r:id="rId17"/>
    <p:sldId id="298" r:id="rId18"/>
    <p:sldId id="299" r:id="rId19"/>
    <p:sldId id="310" r:id="rId20"/>
    <p:sldId id="309" r:id="rId21"/>
    <p:sldId id="290" r:id="rId22"/>
    <p:sldId id="300" r:id="rId23"/>
    <p:sldId id="301" r:id="rId24"/>
    <p:sldId id="302" r:id="rId25"/>
    <p:sldId id="303" r:id="rId26"/>
    <p:sldId id="311" r:id="rId27"/>
    <p:sldId id="291" r:id="rId28"/>
    <p:sldId id="304" r:id="rId29"/>
    <p:sldId id="305" r:id="rId30"/>
    <p:sldId id="306" r:id="rId31"/>
    <p:sldId id="307" r:id="rId32"/>
    <p:sldId id="312" r:id="rId33"/>
    <p:sldId id="313" r:id="rId34"/>
    <p:sldId id="308"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563A"/>
    <a:srgbClr val="FF6C4B"/>
    <a:srgbClr val="FB7E69"/>
    <a:srgbClr val="FB6B53"/>
    <a:srgbClr val="F95539"/>
    <a:srgbClr val="FFFFFF"/>
    <a:srgbClr val="87C271"/>
    <a:srgbClr val="2C9A70"/>
    <a:srgbClr val="A50A20"/>
    <a:srgbClr val="509E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486" y="78"/>
      </p:cViewPr>
      <p:guideLst/>
    </p:cSldViewPr>
  </p:slideViewPr>
  <p:notesTextViewPr>
    <p:cViewPr>
      <p:scale>
        <a:sx n="1" d="1"/>
        <a:sy n="1" d="1"/>
      </p:scale>
      <p:origin x="0" y="0"/>
    </p:cViewPr>
  </p:notesTextViewPr>
  <p:sorterViewPr>
    <p:cViewPr>
      <p:scale>
        <a:sx n="100" d="100"/>
        <a:sy n="100" d="100"/>
      </p:scale>
      <p:origin x="0" y="-1213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CF2915-13BA-429B-B834-61B89EE1ED8D}" type="datetimeFigureOut">
              <a:rPr lang="zh-CN" altLang="en-US" smtClean="0"/>
              <a:t>2023/8/19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C5D768-FE41-43FD-AE61-807F5F1E1F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52763" y="887413"/>
            <a:ext cx="4129087" cy="2395537"/>
          </a:xfrm>
          <a:prstGeom prst="rect">
            <a:avLst/>
          </a:prstGeom>
          <a:noFill/>
          <a:ln w="12700">
            <a:solidFill>
              <a:prstClr val="black"/>
            </a:solidFill>
          </a:ln>
        </p:spPr>
      </p:sp>
      <p:sp>
        <p:nvSpPr>
          <p:cNvPr id="3" name="备注占位符 2"/>
          <p:cNvSpPr>
            <a:spLocks noGrp="1"/>
          </p:cNvSpPr>
          <p:nvPr>
            <p:ph type="body" idx="1"/>
          </p:nvPr>
        </p:nvSpPr>
        <p:spPr>
          <a:xfrm>
            <a:off x="1023938" y="3416300"/>
            <a:ext cx="8186737" cy="2795588"/>
          </a:xfrm>
          <a:prstGeom prst="rect">
            <a:avLst/>
          </a:prstGeom>
        </p:spPr>
        <p:txBody>
          <a:bodyPr/>
          <a:lstStyle/>
          <a:p>
            <a:endParaRPr lang="zh-CN" altLang="en-US" dirty="0"/>
          </a:p>
        </p:txBody>
      </p:sp>
    </p:spTree>
    <p:extLst>
      <p:ext uri="{BB962C8B-B14F-4D97-AF65-F5344CB8AC3E}">
        <p14:creationId xmlns:p14="http://schemas.microsoft.com/office/powerpoint/2010/main" val="17408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C5D768-FE41-43FD-AE61-807F5F1E1F43}" type="slidenum">
              <a:rPr lang="zh-CN" altLang="en-US" smtClean="0"/>
              <a:t>15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4C5D768-FE41-43FD-AE61-807F5F1E1F43}" type="slidenum">
              <a:rPr lang="zh-CN" altLang="en-US" smtClean="0"/>
              <a:t>16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52763" y="887413"/>
            <a:ext cx="4129087" cy="2395537"/>
          </a:xfrm>
          <a:prstGeom prst="rect">
            <a:avLst/>
          </a:prstGeom>
          <a:noFill/>
          <a:ln w="12700">
            <a:solidFill>
              <a:prstClr val="black"/>
            </a:solidFill>
          </a:ln>
        </p:spPr>
      </p:sp>
      <p:sp>
        <p:nvSpPr>
          <p:cNvPr id="3" name="备注占位符 2"/>
          <p:cNvSpPr>
            <a:spLocks noGrp="1"/>
          </p:cNvSpPr>
          <p:nvPr>
            <p:ph type="body" idx="1"/>
          </p:nvPr>
        </p:nvSpPr>
        <p:spPr>
          <a:xfrm>
            <a:off x="1023938" y="3416300"/>
            <a:ext cx="8186737" cy="2795588"/>
          </a:xfrm>
          <a:prstGeom prst="rect">
            <a:avLst/>
          </a:prstGeom>
        </p:spPr>
        <p:txBody>
          <a:bodyPr/>
          <a:lstStyle/>
          <a:p>
            <a:endParaRPr lang="zh-CN" altLang="en-US" dirty="0"/>
          </a:p>
        </p:txBody>
      </p:sp>
    </p:spTree>
    <p:extLst>
      <p:ext uri="{BB962C8B-B14F-4D97-AF65-F5344CB8AC3E}">
        <p14:creationId xmlns:p14="http://schemas.microsoft.com/office/powerpoint/2010/main" val="17408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1E66EA6-9696-4AB3-992B-15A7629719AB}" type="slidenum">
              <a:rPr lang="zh-CN" altLang="en-US" smtClean="0"/>
              <a:t>‹#›</a:t>
            </a:fld>
            <a:endParaRPr lang="zh-CN" altLang="en-US"/>
          </a:p>
        </p:txBody>
      </p:sp>
      <p:pic>
        <p:nvPicPr>
          <p:cNvPr id="5" name="图片 4"/>
          <p:cNvPicPr>
            <a:picLocks noChangeAspect="1"/>
          </p:cNvPicPr>
          <p:nvPr userDrawn="1"/>
        </p:nvPicPr>
        <p:blipFill>
          <a:blip r:embed="rId2"/>
          <a:stretch>
            <a:fillRect/>
          </a:stretch>
        </p:blipFill>
        <p:spPr>
          <a:xfrm>
            <a:off x="389649" y="402073"/>
            <a:ext cx="11412701" cy="605385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3350F12-8770-4C79-B335-C1DF728D8705}" type="datetimeFigureOut">
              <a:rPr lang="zh-CN" altLang="en-US" smtClean="0"/>
              <a:t>2023/8/19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1E66EA6-9696-4AB3-992B-15A7629719AB}" type="slidenum">
              <a:rPr lang="zh-CN" altLang="en-US" smtClean="0"/>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6C4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350F12-8770-4C79-B335-C1DF728D8705}" type="datetimeFigureOut">
              <a:rPr lang="zh-CN" altLang="en-US" smtClean="0"/>
              <a:t>2023/8/19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66EA6-9696-4AB3-992B-15A7629719A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13942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2169825"/>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1" i="0" u="none" strike="noStrike" kern="0" cap="none" spc="0" normalizeH="0" baseline="0" noProof="0" dirty="0">
                <a:ln>
                  <a:noFill/>
                </a:ln>
                <a:solidFill>
                  <a:srgbClr val="FA563A"/>
                </a:solidFill>
                <a:effectLst/>
                <a:uLnTx/>
                <a:uFillTx/>
                <a:latin typeface="Adobe Arabic" panose="020F0502020204030204"/>
                <a:ea typeface="微软雅黑"/>
                <a:cs typeface="+mn-ea"/>
                <a:sym typeface="+mn-lt"/>
              </a:rPr>
              <a:t>团队协作的</a:t>
            </a:r>
            <a:endParaRPr kumimoji="0" lang="en-US" altLang="zh-CN" sz="6000" b="1" i="0" u="none" strike="noStrike" kern="0" cap="none" spc="0" normalizeH="0" baseline="0" noProof="0" dirty="0">
              <a:ln>
                <a:noFill/>
              </a:ln>
              <a:solidFill>
                <a:srgbClr val="FA563A"/>
              </a:solidFill>
              <a:effectLst/>
              <a:uLnTx/>
              <a:uFillTx/>
              <a:latin typeface="Adobe Arabic" panose="020F0502020204030204"/>
              <a:ea typeface="微软雅黑"/>
              <a:cs typeface="+mn-ea"/>
              <a:sym typeface="+mn-lt"/>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7500" b="1" i="0" u="none" strike="noStrike" kern="0" cap="none" spc="0" normalizeH="0" baseline="0" noProof="0" dirty="0">
                <a:ln>
                  <a:noFill/>
                </a:ln>
                <a:solidFill>
                  <a:srgbClr val="FA563A"/>
                </a:solidFill>
                <a:effectLst/>
                <a:uLnTx/>
                <a:uFillTx/>
                <a:latin typeface="Adobe Arabic" panose="020F0502020204030204"/>
                <a:ea typeface="微软雅黑"/>
                <a:cs typeface="+mn-ea"/>
                <a:sym typeface="+mn-lt"/>
              </a:rPr>
              <a:t>五大障碍</a:t>
            </a:r>
            <a:endParaRPr kumimoji="0" lang="en-US" altLang="zh-CN" sz="7500" b="1" i="0" u="none" strike="noStrike" kern="0" cap="none" spc="0" normalizeH="0" baseline="0" noProof="0" dirty="0">
              <a:ln>
                <a:noFill/>
              </a:ln>
              <a:solidFill>
                <a:srgbClr val="FA563A"/>
              </a:solidFill>
              <a:effectLst/>
              <a:uLnTx/>
              <a:uFillTx/>
              <a:latin typeface="Adobe Arabic" panose="020F0502020204030204"/>
              <a:ea typeface="微软雅黑"/>
              <a:cs typeface="+mn-ea"/>
              <a:sym typeface="+mn-lt"/>
            </a:endParaRPr>
          </a:p>
        </p:txBody>
      </p:sp>
      <p:sp>
        <p:nvSpPr>
          <p:cNvPr id="18" name="文本框 17"/>
          <p:cNvSpPr txBox="1"/>
          <p:nvPr/>
        </p:nvSpPr>
        <p:spPr>
          <a:xfrm>
            <a:off x="1629330" y="3836414"/>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“company team management </a:t>
            </a:r>
            <a:r>
              <a:rPr kumimoji="0" lang="zh-CN" altLang="en-US" sz="1400" b="0" i="0" u="none" strike="noStrike" kern="120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rPr>
              <a:t>training</a:t>
            </a: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 company team</a:t>
            </a:r>
            <a:endParaRPr kumimoji="0" lang="en-US" altLang="zh-CN"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management training company team”</a:t>
            </a:r>
          </a:p>
        </p:txBody>
      </p:sp>
      <p:sp>
        <p:nvSpPr>
          <p:cNvPr id="33" name="文本框 32"/>
          <p:cNvSpPr txBox="1"/>
          <p:nvPr/>
        </p:nvSpPr>
        <p:spPr>
          <a:xfrm>
            <a:off x="1629330" y="4534946"/>
            <a:ext cx="2674033" cy="337185"/>
          </a:xfrm>
          <a:prstGeom prst="rect">
            <a:avLst/>
          </a:prstGeom>
          <a:noFill/>
        </p:spPr>
        <p:txBody>
          <a:bodyPr wrap="square">
            <a:spAutoFit/>
          </a:bodyPr>
          <a:lstStyle/>
          <a:p>
            <a:pPr marL="0" marR="0" lvl="0" indent="0" defTabSz="342900" rtl="0" eaLnBrk="1" fontAlgn="auto" latinLnBrk="0" hangingPunct="1">
              <a:lnSpc>
                <a:spcPct val="100000"/>
              </a:lnSpc>
              <a:spcBef>
                <a:spcPts val="0"/>
              </a:spcBef>
              <a:spcAft>
                <a:spcPts val="0"/>
              </a:spcAft>
              <a:buClrTx/>
              <a:buSzTx/>
              <a:buFontTx/>
              <a:buNone/>
              <a:defRPr/>
            </a:pPr>
            <a:r>
              <a:rPr kumimoji="0" lang="zh-CN" altLang="en-US"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主讲：梨子老师</a:t>
            </a:r>
          </a:p>
        </p:txBody>
      </p:sp>
      <p:sp>
        <p:nvSpPr>
          <p:cNvPr id="34" name="文本框 33"/>
          <p:cNvSpPr txBox="1"/>
          <p:nvPr/>
        </p:nvSpPr>
        <p:spPr>
          <a:xfrm>
            <a:off x="3622088" y="4534946"/>
            <a:ext cx="2674033" cy="337185"/>
          </a:xfrm>
          <a:prstGeom prst="rect">
            <a:avLst/>
          </a:prstGeom>
          <a:noFill/>
        </p:spPr>
        <p:txBody>
          <a:bodyPr wrap="square">
            <a:spAutoFit/>
          </a:bodyPr>
          <a:lstStyle/>
          <a:p>
            <a:pPr marL="0" marR="0" lvl="0" indent="0" defTabSz="342900" rtl="0" eaLnBrk="1" fontAlgn="auto" latinLnBrk="0" hangingPunct="1">
              <a:lnSpc>
                <a:spcPct val="100000"/>
              </a:lnSpc>
              <a:spcBef>
                <a:spcPts val="0"/>
              </a:spcBef>
              <a:spcAft>
                <a:spcPts val="0"/>
              </a:spcAft>
              <a:buClrTx/>
              <a:buSzTx/>
              <a:buFontTx/>
              <a:buNone/>
              <a:defRPr/>
            </a:pPr>
            <a:r>
              <a:rPr kumimoji="0" lang="zh-CN" altLang="en-US"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时间：</a:t>
            </a:r>
            <a:r>
              <a:rPr kumimoji="0" lang="en-US" altLang="zh-CN"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2023</a:t>
            </a:r>
            <a:r>
              <a:rPr kumimoji="0" lang="zh-CN" altLang="en-US"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年</a:t>
            </a:r>
            <a:r>
              <a:rPr kumimoji="0" lang="en-US" altLang="zh-CN"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8</a:t>
            </a:r>
            <a:r>
              <a:rPr kumimoji="0" lang="zh-CN" altLang="en-US" sz="1600" b="1" i="0" u="sng" strike="noStrike" kern="1200" cap="none" spc="200" normalizeH="0" noProof="0" dirty="0">
                <a:ln>
                  <a:noFill/>
                </a:ln>
                <a:solidFill>
                  <a:srgbClr val="FF6C4B"/>
                </a:solidFill>
                <a:effectLst/>
                <a:uLnTx/>
                <a:uFillTx/>
                <a:latin typeface="Adobe Arabic" panose="020F0502020204030204"/>
                <a:ea typeface="微软雅黑"/>
                <a:cs typeface="+mn-ea"/>
                <a:sym typeface="+mn-lt"/>
              </a:rPr>
              <a:t>月</a:t>
            </a: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par>
                          <p:cTn id="42" fill="hold">
                            <p:stCondLst>
                              <p:cond delay="1500"/>
                            </p:stCondLst>
                            <p:childTnLst>
                              <p:par>
                                <p:cTn id="43" presetID="22" presetClass="entr" presetSubtype="8"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left)">
                                      <p:cBhvr>
                                        <p:cTn id="45" dur="500"/>
                                        <p:tgtEl>
                                          <p:spTgt spid="33"/>
                                        </p:tgtEl>
                                      </p:cBhvr>
                                    </p:animEffect>
                                  </p:childTnLst>
                                </p:cTn>
                              </p:par>
                            </p:childTnLst>
                          </p:cTn>
                        </p:par>
                        <p:par>
                          <p:cTn id="46" fill="hold">
                            <p:stCondLst>
                              <p:cond delay="2000"/>
                            </p:stCondLst>
                            <p:childTnLst>
                              <p:par>
                                <p:cTn id="47" presetID="22" presetClass="entr" presetSubtype="8" fill="hold" grpId="0" nodeType="after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wipe(left)">
                                      <p:cBhvr>
                                        <p:cTn id="49"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18" grpId="0"/>
      <p:bldP spid="33" grpId="0"/>
      <p:bldP spid="34"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惧怕冲突</a:t>
            </a:r>
          </a:p>
        </p:txBody>
      </p:sp>
      <p:grpSp>
        <p:nvGrpSpPr>
          <p:cNvPr id="6" name="组合 5"/>
          <p:cNvGrpSpPr/>
          <p:nvPr/>
        </p:nvGrpSpPr>
        <p:grpSpPr>
          <a:xfrm>
            <a:off x="549526" y="2620652"/>
            <a:ext cx="2646947" cy="2646947"/>
            <a:chOff x="702711" y="2620652"/>
            <a:chExt cx="2646947" cy="2646947"/>
          </a:xfrm>
        </p:grpSpPr>
        <p:sp>
          <p:nvSpPr>
            <p:cNvPr id="3" name="圆: 空心 2"/>
            <p:cNvSpPr/>
            <p:nvPr/>
          </p:nvSpPr>
          <p:spPr>
            <a:xfrm>
              <a:off x="702711" y="2620652"/>
              <a:ext cx="2646947" cy="2646947"/>
            </a:xfrm>
            <a:prstGeom prst="donut">
              <a:avLst>
                <a:gd name="adj" fmla="val 11894"/>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p:cNvSpPr txBox="1"/>
            <p:nvPr/>
          </p:nvSpPr>
          <p:spPr>
            <a:xfrm>
              <a:off x="1108249" y="3744070"/>
              <a:ext cx="18358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婚姻关系</a:t>
              </a:r>
            </a:p>
          </p:txBody>
        </p:sp>
      </p:grpSp>
      <p:grpSp>
        <p:nvGrpSpPr>
          <p:cNvPr id="7" name="组合 6"/>
          <p:cNvGrpSpPr/>
          <p:nvPr/>
        </p:nvGrpSpPr>
        <p:grpSpPr>
          <a:xfrm>
            <a:off x="3360330" y="2620652"/>
            <a:ext cx="2646947" cy="2646947"/>
            <a:chOff x="702711" y="2620652"/>
            <a:chExt cx="2646947" cy="2646947"/>
          </a:xfrm>
        </p:grpSpPr>
        <p:sp>
          <p:nvSpPr>
            <p:cNvPr id="8" name="圆: 空心 7"/>
            <p:cNvSpPr/>
            <p:nvPr/>
          </p:nvSpPr>
          <p:spPr>
            <a:xfrm>
              <a:off x="702711" y="2620652"/>
              <a:ext cx="2646947" cy="2646947"/>
            </a:xfrm>
            <a:prstGeom prst="donut">
              <a:avLst>
                <a:gd name="adj" fmla="val 11894"/>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8"/>
            <p:cNvSpPr txBox="1"/>
            <p:nvPr/>
          </p:nvSpPr>
          <p:spPr>
            <a:xfrm>
              <a:off x="1108249" y="3744070"/>
              <a:ext cx="18358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子女关系</a:t>
              </a:r>
            </a:p>
          </p:txBody>
        </p:sp>
      </p:grpSp>
      <p:grpSp>
        <p:nvGrpSpPr>
          <p:cNvPr id="10" name="组合 9"/>
          <p:cNvGrpSpPr/>
          <p:nvPr/>
        </p:nvGrpSpPr>
        <p:grpSpPr>
          <a:xfrm>
            <a:off x="6171135" y="2620652"/>
            <a:ext cx="2646947" cy="2646947"/>
            <a:chOff x="702711" y="2620652"/>
            <a:chExt cx="2646947" cy="2646947"/>
          </a:xfrm>
        </p:grpSpPr>
        <p:sp>
          <p:nvSpPr>
            <p:cNvPr id="11" name="圆: 空心 10"/>
            <p:cNvSpPr/>
            <p:nvPr/>
          </p:nvSpPr>
          <p:spPr>
            <a:xfrm>
              <a:off x="702711" y="2620652"/>
              <a:ext cx="2646947" cy="2646947"/>
            </a:xfrm>
            <a:prstGeom prst="donut">
              <a:avLst>
                <a:gd name="adj" fmla="val 11894"/>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1108249" y="3744070"/>
              <a:ext cx="1835870"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团队关系</a:t>
              </a:r>
            </a:p>
          </p:txBody>
        </p:sp>
      </p:grpSp>
      <p:sp>
        <p:nvSpPr>
          <p:cNvPr id="14" name="文本框 13"/>
          <p:cNvSpPr txBox="1"/>
          <p:nvPr/>
        </p:nvSpPr>
        <p:spPr>
          <a:xfrm>
            <a:off x="8981940" y="2564092"/>
            <a:ext cx="2731416" cy="254108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85000"/>
                    <a:lumOff val="15000"/>
                  </a:srgbClr>
                </a:solidFill>
                <a:effectLst/>
                <a:uLnTx/>
                <a:uFillTx/>
                <a:latin typeface="Adobe Arabic" panose="020F0502020204030204"/>
                <a:ea typeface="微软雅黑"/>
                <a:cs typeface="+mn-ea"/>
                <a:sym typeface="+mn-lt"/>
              </a:rPr>
              <a:t>良好而持久的合作关系需要积极的冲突和争论来促使其前进。这体现在婚姻关系、父母与子女之间的关系上，企业团队协作关系也是如此。</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arn(inVertical)">
                                      <p:cBhvr>
                                        <p:cTn id="11" dur="500"/>
                                        <p:tgtEl>
                                          <p:spTgt spid="14"/>
                                        </p:tgtEl>
                                      </p:cBhvr>
                                    </p:animEffect>
                                  </p:childTnLst>
                                </p:cTn>
                              </p:par>
                            </p:childTnLst>
                          </p:cTn>
                        </p:par>
                        <p:par>
                          <p:cTn id="12" fill="hold">
                            <p:stCondLst>
                              <p:cond delay="1000"/>
                            </p:stCondLst>
                            <p:childTnLst>
                              <p:par>
                                <p:cTn id="13" presetID="31"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 calcmode="lin" valueType="num">
                                      <p:cBhvr>
                                        <p:cTn id="17" dur="500" fill="hold"/>
                                        <p:tgtEl>
                                          <p:spTgt spid="6"/>
                                        </p:tgtEl>
                                        <p:attrNameLst>
                                          <p:attrName>style.rotation</p:attrName>
                                        </p:attrNameLst>
                                      </p:cBhvr>
                                      <p:tavLst>
                                        <p:tav tm="0">
                                          <p:val>
                                            <p:fltVal val="90"/>
                                          </p:val>
                                        </p:tav>
                                        <p:tav tm="100000">
                                          <p:val>
                                            <p:fltVal val="0"/>
                                          </p:val>
                                        </p:tav>
                                      </p:tavLst>
                                    </p:anim>
                                    <p:animEffect transition="in" filter="fade">
                                      <p:cBhvr>
                                        <p:cTn id="18" dur="500"/>
                                        <p:tgtEl>
                                          <p:spTgt spid="6"/>
                                        </p:tgtEl>
                                      </p:cBhvr>
                                    </p:animEffect>
                                  </p:childTnLst>
                                </p:cTn>
                              </p:par>
                            </p:childTnLst>
                          </p:cTn>
                        </p:par>
                        <p:par>
                          <p:cTn id="19" fill="hold">
                            <p:stCondLst>
                              <p:cond delay="1500"/>
                            </p:stCondLst>
                            <p:childTnLst>
                              <p:par>
                                <p:cTn id="20" presetID="31" presetClass="entr" presetSubtype="0"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anim calcmode="lin" valueType="num">
                                      <p:cBhvr>
                                        <p:cTn id="24" dur="500" fill="hold"/>
                                        <p:tgtEl>
                                          <p:spTgt spid="7"/>
                                        </p:tgtEl>
                                        <p:attrNameLst>
                                          <p:attrName>style.rotation</p:attrName>
                                        </p:attrNameLst>
                                      </p:cBhvr>
                                      <p:tavLst>
                                        <p:tav tm="0">
                                          <p:val>
                                            <p:fltVal val="90"/>
                                          </p:val>
                                        </p:tav>
                                        <p:tav tm="100000">
                                          <p:val>
                                            <p:fltVal val="0"/>
                                          </p:val>
                                        </p:tav>
                                      </p:tavLst>
                                    </p:anim>
                                    <p:animEffect transition="in" filter="fade">
                                      <p:cBhvr>
                                        <p:cTn id="25" dur="500"/>
                                        <p:tgtEl>
                                          <p:spTgt spid="7"/>
                                        </p:tgtEl>
                                      </p:cBhvr>
                                    </p:animEffect>
                                  </p:childTnLst>
                                </p:cTn>
                              </p:par>
                            </p:childTnLst>
                          </p:cTn>
                        </p:par>
                        <p:par>
                          <p:cTn id="26" fill="hold">
                            <p:stCondLst>
                              <p:cond delay="2000"/>
                            </p:stCondLst>
                            <p:childTnLst>
                              <p:par>
                                <p:cTn id="27" presetID="31"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 calcmode="lin" valueType="num">
                                      <p:cBhvr>
                                        <p:cTn id="31" dur="500" fill="hold"/>
                                        <p:tgtEl>
                                          <p:spTgt spid="10"/>
                                        </p:tgtEl>
                                        <p:attrNameLst>
                                          <p:attrName>style.rotation</p:attrName>
                                        </p:attrNameLst>
                                      </p:cBhvr>
                                      <p:tavLst>
                                        <p:tav tm="0">
                                          <p:val>
                                            <p:fltVal val="90"/>
                                          </p:val>
                                        </p:tav>
                                        <p:tav tm="100000">
                                          <p:val>
                                            <p:fltVal val="0"/>
                                          </p:val>
                                        </p:tav>
                                      </p:tavLst>
                                    </p:anim>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惧怕冲突</a:t>
            </a:r>
          </a:p>
        </p:txBody>
      </p:sp>
      <p:grpSp>
        <p:nvGrpSpPr>
          <p:cNvPr id="5" name="组合 4"/>
          <p:cNvGrpSpPr/>
          <p:nvPr/>
        </p:nvGrpSpPr>
        <p:grpSpPr>
          <a:xfrm>
            <a:off x="2538325" y="1500870"/>
            <a:ext cx="7115350" cy="787976"/>
            <a:chOff x="2538325" y="1500870"/>
            <a:chExt cx="7115350" cy="787976"/>
          </a:xfrm>
        </p:grpSpPr>
        <p:sp>
          <p:nvSpPr>
            <p:cNvPr id="6" name="等腰三角形 5"/>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一、惧怕冲突</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8" name="平行四边形 7"/>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2"/>
          <a:stretch>
            <a:fillRect/>
          </a:stretch>
        </p:blipFill>
        <p:spPr>
          <a:xfrm>
            <a:off x="706322" y="2605655"/>
            <a:ext cx="4762500" cy="3171825"/>
          </a:xfrm>
          <a:prstGeom prst="rect">
            <a:avLst/>
          </a:prstGeom>
        </p:spPr>
      </p:pic>
      <p:sp>
        <p:nvSpPr>
          <p:cNvPr id="4" name="箭头: 五边形 3"/>
          <p:cNvSpPr/>
          <p:nvPr/>
        </p:nvSpPr>
        <p:spPr>
          <a:xfrm>
            <a:off x="5731495" y="2875175"/>
            <a:ext cx="2884603" cy="553825"/>
          </a:xfrm>
          <a:prstGeom prst="homePlate">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团队会议非常枯燥；</a:t>
            </a:r>
          </a:p>
        </p:txBody>
      </p:sp>
      <p:sp>
        <p:nvSpPr>
          <p:cNvPr id="10" name="箭头: 五边形 9"/>
          <p:cNvSpPr/>
          <p:nvPr/>
        </p:nvSpPr>
        <p:spPr>
          <a:xfrm>
            <a:off x="5731495" y="3882777"/>
            <a:ext cx="2884603" cy="553825"/>
          </a:xfrm>
          <a:prstGeom prst="homePlate">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使用不正当手段在别人背后进行人身攻击；</a:t>
            </a:r>
          </a:p>
        </p:txBody>
      </p:sp>
      <p:sp>
        <p:nvSpPr>
          <p:cNvPr id="11" name="箭头: 五边形 10"/>
          <p:cNvSpPr/>
          <p:nvPr/>
        </p:nvSpPr>
        <p:spPr>
          <a:xfrm>
            <a:off x="5731495" y="4890379"/>
            <a:ext cx="2884603" cy="553825"/>
          </a:xfrm>
          <a:prstGeom prst="homePlate">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避免讨论容易引起争论的问题，而这些问题对于团队成功是非常必要的；</a:t>
            </a:r>
          </a:p>
        </p:txBody>
      </p:sp>
      <p:sp>
        <p:nvSpPr>
          <p:cNvPr id="12" name="箭头: 五边形 11"/>
          <p:cNvSpPr/>
          <p:nvPr/>
        </p:nvSpPr>
        <p:spPr>
          <a:xfrm>
            <a:off x="8858640" y="3429000"/>
            <a:ext cx="2884603" cy="553825"/>
          </a:xfrm>
          <a:prstGeom prst="homePlate">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不能正确处理团队成员之间的意见和建议；</a:t>
            </a:r>
          </a:p>
        </p:txBody>
      </p:sp>
      <p:sp>
        <p:nvSpPr>
          <p:cNvPr id="13" name="箭头: 五边形 12"/>
          <p:cNvSpPr/>
          <p:nvPr/>
        </p:nvSpPr>
        <p:spPr>
          <a:xfrm>
            <a:off x="8858640" y="4436602"/>
            <a:ext cx="2884603" cy="553825"/>
          </a:xfrm>
          <a:prstGeom prst="homePlate">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latin typeface="微软雅黑" panose="020B0503020204020204" pitchFamily="34" charset="-122"/>
                <a:ea typeface="微软雅黑" panose="020B0503020204020204" pitchFamily="34" charset="-122"/>
              </a:rPr>
              <a:t>把时间和精力用在形式主义上。</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wipe(down)">
                                      <p:cBhvr>
                                        <p:cTn id="18" dur="500"/>
                                        <p:tgtEl>
                                          <p:spTgt spid="4"/>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childTnLst>
                          </p:cTn>
                        </p:par>
                        <p:par>
                          <p:cTn id="23" fill="hold">
                            <p:stCondLst>
                              <p:cond delay="2000"/>
                            </p:stCondLst>
                            <p:childTnLst>
                              <p:par>
                                <p:cTn id="24" presetID="22" presetClass="entr" presetSubtype="4"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childTnLst>
                          </p:cTn>
                        </p:par>
                        <p:par>
                          <p:cTn id="27" fill="hold">
                            <p:stCondLst>
                              <p:cond delay="2500"/>
                            </p:stCondLst>
                            <p:childTnLst>
                              <p:par>
                                <p:cTn id="28" presetID="2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childTnLst>
                          </p:cTn>
                        </p:par>
                        <p:par>
                          <p:cTn id="31" fill="hold">
                            <p:stCondLst>
                              <p:cond delay="3000"/>
                            </p:stCondLst>
                            <p:childTnLst>
                              <p:par>
                                <p:cTn id="32" presetID="22" presetClass="entr" presetSubtype="4"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10"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745467" y="377071"/>
            <a:ext cx="4053526" cy="6080290"/>
          </a:xfrm>
          <a:prstGeom prst="rect">
            <a:avLst/>
          </a:prstGeom>
        </p:spPr>
      </p:pic>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惧怕冲突</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二、拥抱冲突</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5"/>
          <p:cNvSpPr txBox="1"/>
          <p:nvPr/>
        </p:nvSpPr>
        <p:spPr>
          <a:xfrm>
            <a:off x="2576878" y="2911536"/>
            <a:ext cx="5643562" cy="2778774"/>
          </a:xfrm>
          <a:prstGeom prst="rect">
            <a:avLst/>
          </a:prstGeom>
          <a:noFill/>
        </p:spPr>
        <p:txBody>
          <a:bodyPr wrap="square">
            <a:spAutoFit/>
          </a:bodyPr>
          <a:lstStyle>
            <a:defPPr>
              <a:defRPr lang="zh-CN"/>
            </a:defPPr>
            <a:lvl1pPr marL="514350" indent="-514350">
              <a:lnSpc>
                <a:spcPct val="200000"/>
              </a:lnSpc>
              <a:defRPr i="1">
                <a:solidFill>
                  <a:schemeClr val="tx1">
                    <a:lumMod val="95000"/>
                    <a:lumOff val="5000"/>
                  </a:schemeClr>
                </a:solidFill>
                <a:latin typeface="微软雅黑" panose="020B0503020204020204" pitchFamily="34" charset="-122"/>
                <a:ea typeface="微软雅黑" panose="020B0503020204020204" pitchFamily="34" charset="-122"/>
              </a:defRPr>
            </a:lvl1pPr>
          </a:lstStyle>
          <a:p>
            <a:r>
              <a:rPr lang="en-US" altLang="zh-CN" i="0" dirty="0">
                <a:solidFill>
                  <a:srgbClr val="000000">
                    <a:lumMod val="95000"/>
                    <a:lumOff val="5000"/>
                  </a:srgbClr>
                </a:solidFill>
                <a:latin typeface="Adobe Arabic" panose="020F0502020204030204"/>
                <a:ea typeface="微软雅黑"/>
                <a:cs typeface="+mn-ea"/>
                <a:sym typeface="+mn-lt"/>
              </a:rPr>
              <a:t>1</a:t>
            </a:r>
            <a:r>
              <a:rPr lang="zh-CN" altLang="en-US" i="0" dirty="0">
                <a:solidFill>
                  <a:srgbClr val="000000">
                    <a:lumMod val="95000"/>
                    <a:lumOff val="5000"/>
                  </a:srgbClr>
                </a:solidFill>
                <a:latin typeface="Adobe Arabic" panose="020F0502020204030204"/>
                <a:ea typeface="微软雅黑"/>
                <a:cs typeface="+mn-ea"/>
                <a:sym typeface="+mn-lt"/>
              </a:rPr>
              <a:t>     召开活跃、有趣的会议；</a:t>
            </a:r>
            <a:endParaRPr lang="en-US" altLang="zh-CN" i="0" dirty="0">
              <a:solidFill>
                <a:srgbClr val="000000">
                  <a:lumMod val="95000"/>
                  <a:lumOff val="5000"/>
                </a:srgbClr>
              </a:solidFill>
              <a:latin typeface="Adobe Arabic" panose="020F0502020204030204"/>
              <a:ea typeface="微软雅黑"/>
              <a:cs typeface="+mn-ea"/>
              <a:sym typeface="+mn-lt"/>
            </a:endParaRPr>
          </a:p>
          <a:p>
            <a:r>
              <a:rPr lang="en-US" altLang="zh-CN" i="0" dirty="0">
                <a:solidFill>
                  <a:srgbClr val="000000">
                    <a:lumMod val="95000"/>
                    <a:lumOff val="5000"/>
                  </a:srgbClr>
                </a:solidFill>
                <a:latin typeface="Adobe Arabic" panose="020F0502020204030204"/>
                <a:ea typeface="微软雅黑"/>
                <a:cs typeface="+mn-ea"/>
                <a:sym typeface="+mn-lt"/>
              </a:rPr>
              <a:t>2</a:t>
            </a:r>
            <a:r>
              <a:rPr lang="zh-CN" altLang="en-US" i="0" dirty="0">
                <a:solidFill>
                  <a:srgbClr val="000000">
                    <a:lumMod val="95000"/>
                    <a:lumOff val="5000"/>
                  </a:srgbClr>
                </a:solidFill>
                <a:latin typeface="Adobe Arabic" panose="020F0502020204030204"/>
                <a:ea typeface="微软雅黑"/>
                <a:cs typeface="+mn-ea"/>
                <a:sym typeface="+mn-lt"/>
              </a:rPr>
              <a:t>     汲取所有团队成员的意见；</a:t>
            </a:r>
            <a:endParaRPr lang="en-US" altLang="zh-CN" i="0" dirty="0">
              <a:solidFill>
                <a:srgbClr val="000000">
                  <a:lumMod val="95000"/>
                  <a:lumOff val="5000"/>
                </a:srgbClr>
              </a:solidFill>
              <a:latin typeface="Adobe Arabic" panose="020F0502020204030204"/>
              <a:ea typeface="微软雅黑"/>
              <a:cs typeface="+mn-ea"/>
              <a:sym typeface="+mn-lt"/>
            </a:endParaRPr>
          </a:p>
          <a:p>
            <a:r>
              <a:rPr lang="en-US" altLang="zh-CN" i="0" dirty="0">
                <a:solidFill>
                  <a:srgbClr val="000000">
                    <a:lumMod val="95000"/>
                    <a:lumOff val="5000"/>
                  </a:srgbClr>
                </a:solidFill>
                <a:latin typeface="Adobe Arabic" panose="020F0502020204030204"/>
                <a:ea typeface="微软雅黑"/>
                <a:cs typeface="+mn-ea"/>
                <a:sym typeface="+mn-lt"/>
              </a:rPr>
              <a:t>3</a:t>
            </a:r>
            <a:r>
              <a:rPr lang="zh-CN" altLang="en-US" i="0" dirty="0">
                <a:solidFill>
                  <a:srgbClr val="000000">
                    <a:lumMod val="95000"/>
                    <a:lumOff val="5000"/>
                  </a:srgbClr>
                </a:solidFill>
                <a:latin typeface="Adobe Arabic" panose="020F0502020204030204"/>
                <a:ea typeface="微软雅黑"/>
                <a:cs typeface="+mn-ea"/>
                <a:sym typeface="+mn-lt"/>
              </a:rPr>
              <a:t>     快速地解决实际问题；</a:t>
            </a:r>
            <a:endParaRPr lang="en-US" altLang="zh-CN" i="0" dirty="0">
              <a:solidFill>
                <a:srgbClr val="000000">
                  <a:lumMod val="95000"/>
                  <a:lumOff val="5000"/>
                </a:srgbClr>
              </a:solidFill>
              <a:latin typeface="Adobe Arabic" panose="020F0502020204030204"/>
              <a:ea typeface="微软雅黑"/>
              <a:cs typeface="+mn-ea"/>
              <a:sym typeface="+mn-lt"/>
            </a:endParaRPr>
          </a:p>
          <a:p>
            <a:r>
              <a:rPr lang="en-US" altLang="zh-CN" i="0" dirty="0">
                <a:solidFill>
                  <a:srgbClr val="000000">
                    <a:lumMod val="95000"/>
                    <a:lumOff val="5000"/>
                  </a:srgbClr>
                </a:solidFill>
                <a:latin typeface="Adobe Arabic" panose="020F0502020204030204"/>
                <a:ea typeface="微软雅黑"/>
                <a:cs typeface="+mn-ea"/>
                <a:sym typeface="+mn-lt"/>
              </a:rPr>
              <a:t>4</a:t>
            </a:r>
            <a:r>
              <a:rPr lang="zh-CN" altLang="en-US" i="0" dirty="0">
                <a:solidFill>
                  <a:srgbClr val="000000">
                    <a:lumMod val="95000"/>
                    <a:lumOff val="5000"/>
                  </a:srgbClr>
                </a:solidFill>
                <a:latin typeface="Adobe Arabic" panose="020F0502020204030204"/>
                <a:ea typeface="微软雅黑"/>
                <a:cs typeface="+mn-ea"/>
                <a:sym typeface="+mn-lt"/>
              </a:rPr>
              <a:t>     将形式主义控制在最小限度；</a:t>
            </a:r>
            <a:endParaRPr lang="en-US" altLang="zh-CN" i="0" dirty="0">
              <a:solidFill>
                <a:srgbClr val="000000">
                  <a:lumMod val="95000"/>
                  <a:lumOff val="5000"/>
                </a:srgbClr>
              </a:solidFill>
              <a:latin typeface="Adobe Arabic" panose="020F0502020204030204"/>
              <a:ea typeface="微软雅黑"/>
              <a:cs typeface="+mn-ea"/>
              <a:sym typeface="+mn-lt"/>
            </a:endParaRPr>
          </a:p>
          <a:p>
            <a:r>
              <a:rPr lang="en-US" altLang="zh-CN" i="0" dirty="0">
                <a:solidFill>
                  <a:srgbClr val="000000">
                    <a:lumMod val="95000"/>
                    <a:lumOff val="5000"/>
                  </a:srgbClr>
                </a:solidFill>
                <a:latin typeface="Adobe Arabic" panose="020F0502020204030204"/>
                <a:ea typeface="微软雅黑"/>
                <a:cs typeface="+mn-ea"/>
                <a:sym typeface="+mn-lt"/>
              </a:rPr>
              <a:t>5</a:t>
            </a:r>
            <a:r>
              <a:rPr lang="zh-CN" altLang="en-US" i="0" dirty="0">
                <a:solidFill>
                  <a:srgbClr val="000000">
                    <a:lumMod val="95000"/>
                    <a:lumOff val="5000"/>
                  </a:srgbClr>
                </a:solidFill>
                <a:latin typeface="Adobe Arabic" panose="020F0502020204030204"/>
                <a:ea typeface="微软雅黑"/>
                <a:cs typeface="+mn-ea"/>
                <a:sym typeface="+mn-lt"/>
              </a:rPr>
              <a:t>     把大家持不同意见的问题拿出来讨论。</a:t>
            </a:r>
          </a:p>
        </p:txBody>
      </p:sp>
      <p:sp>
        <p:nvSpPr>
          <p:cNvPr id="9" name="等腰三角形 8"/>
          <p:cNvSpPr/>
          <p:nvPr/>
        </p:nvSpPr>
        <p:spPr>
          <a:xfrm rot="5400000">
            <a:off x="2112131" y="3137419"/>
            <a:ext cx="319894" cy="275771"/>
          </a:xfrm>
          <a:prstGeom prst="triangle">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10" name="等腰三角形 9"/>
          <p:cNvSpPr/>
          <p:nvPr/>
        </p:nvSpPr>
        <p:spPr>
          <a:xfrm rot="5400000">
            <a:off x="2112131" y="3699312"/>
            <a:ext cx="319894" cy="275771"/>
          </a:xfrm>
          <a:prstGeom prst="triangle">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11" name="等腰三角形 10"/>
          <p:cNvSpPr/>
          <p:nvPr/>
        </p:nvSpPr>
        <p:spPr>
          <a:xfrm rot="5400000">
            <a:off x="2112131" y="4261205"/>
            <a:ext cx="319894" cy="275771"/>
          </a:xfrm>
          <a:prstGeom prst="triangle">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12" name="等腰三角形 11"/>
          <p:cNvSpPr/>
          <p:nvPr/>
        </p:nvSpPr>
        <p:spPr>
          <a:xfrm rot="5400000">
            <a:off x="2112131" y="4823098"/>
            <a:ext cx="319894" cy="275771"/>
          </a:xfrm>
          <a:prstGeom prst="triangle">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13" name="等腰三角形 12"/>
          <p:cNvSpPr/>
          <p:nvPr/>
        </p:nvSpPr>
        <p:spPr>
          <a:xfrm rot="5400000">
            <a:off x="2112131" y="5384992"/>
            <a:ext cx="319894" cy="275771"/>
          </a:xfrm>
          <a:prstGeom prst="triangle">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0-#ppt_w/2"/>
                                          </p:val>
                                        </p:tav>
                                        <p:tav tm="100000">
                                          <p:val>
                                            <p:strVal val="#ppt_x"/>
                                          </p:val>
                                        </p:tav>
                                      </p:tavLst>
                                    </p:anim>
                                    <p:anim calcmode="lin" valueType="num">
                                      <p:cBhvr additive="base">
                                        <p:cTn id="24" dur="500" fill="hold"/>
                                        <p:tgtEl>
                                          <p:spTgt spid="10"/>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0-#ppt_w/2"/>
                                          </p:val>
                                        </p:tav>
                                        <p:tav tm="100000">
                                          <p:val>
                                            <p:strVal val="#ppt_x"/>
                                          </p:val>
                                        </p:tav>
                                      </p:tavLst>
                                    </p:anim>
                                    <p:anim calcmode="lin" valueType="num">
                                      <p:cBhvr additive="base">
                                        <p:cTn id="36"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8">
                                            <p:txEl>
                                              <p:pRg st="0" end="0"/>
                                            </p:txEl>
                                          </p:spTgt>
                                        </p:tgtEl>
                                        <p:attrNameLst>
                                          <p:attrName>style.visibility</p:attrName>
                                        </p:attrNameLst>
                                      </p:cBhvr>
                                      <p:to>
                                        <p:strVal val="visible"/>
                                      </p:to>
                                    </p:set>
                                    <p:animEffect transition="in" filter="box(in)">
                                      <p:cBhvr>
                                        <p:cTn id="41" dur="500"/>
                                        <p:tgtEl>
                                          <p:spTgt spid="8">
                                            <p:txEl>
                                              <p:pRg st="0" end="0"/>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box(in)">
                                      <p:cBhvr>
                                        <p:cTn id="46" dur="500"/>
                                        <p:tgtEl>
                                          <p:spTgt spid="8">
                                            <p:txEl>
                                              <p:pRg st="1" end="1"/>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nodeType="click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box(in)">
                                      <p:cBhvr>
                                        <p:cTn id="51" dur="500"/>
                                        <p:tgtEl>
                                          <p:spTgt spid="8">
                                            <p:txEl>
                                              <p:pRg st="2" end="2"/>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16" fill="hold" nodeType="clickEffect">
                                  <p:stCondLst>
                                    <p:cond delay="0"/>
                                  </p:stCondLst>
                                  <p:childTnLst>
                                    <p:set>
                                      <p:cBhvr>
                                        <p:cTn id="55" dur="1" fill="hold">
                                          <p:stCondLst>
                                            <p:cond delay="0"/>
                                          </p:stCondLst>
                                        </p:cTn>
                                        <p:tgtEl>
                                          <p:spTgt spid="8">
                                            <p:txEl>
                                              <p:pRg st="3" end="3"/>
                                            </p:txEl>
                                          </p:spTgt>
                                        </p:tgtEl>
                                        <p:attrNameLst>
                                          <p:attrName>style.visibility</p:attrName>
                                        </p:attrNameLst>
                                      </p:cBhvr>
                                      <p:to>
                                        <p:strVal val="visible"/>
                                      </p:to>
                                    </p:set>
                                    <p:animEffect transition="in" filter="box(in)">
                                      <p:cBhvr>
                                        <p:cTn id="56" dur="500"/>
                                        <p:tgtEl>
                                          <p:spTgt spid="8">
                                            <p:txEl>
                                              <p:pRg st="3" end="3"/>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4" presetClass="entr" presetSubtype="16" fill="hold" nodeType="clickEffect">
                                  <p:stCondLst>
                                    <p:cond delay="0"/>
                                  </p:stCondLst>
                                  <p:childTnLst>
                                    <p:set>
                                      <p:cBhvr>
                                        <p:cTn id="60" dur="1" fill="hold">
                                          <p:stCondLst>
                                            <p:cond delay="0"/>
                                          </p:stCondLst>
                                        </p:cTn>
                                        <p:tgtEl>
                                          <p:spTgt spid="8">
                                            <p:txEl>
                                              <p:pRg st="4" end="4"/>
                                            </p:txEl>
                                          </p:spTgt>
                                        </p:tgtEl>
                                        <p:attrNameLst>
                                          <p:attrName>style.visibility</p:attrName>
                                        </p:attrNameLst>
                                      </p:cBhvr>
                                      <p:to>
                                        <p:strVal val="visible"/>
                                      </p:to>
                                    </p:set>
                                    <p:animEffect transition="in" filter="box(in)">
                                      <p:cBhvr>
                                        <p:cTn id="6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P spid="1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惧怕冲突</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三、进行积极有益争论的方法</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8046397" y="2334526"/>
            <a:ext cx="3768531" cy="2690731"/>
          </a:xfrm>
          <a:prstGeom prst="rect">
            <a:avLst/>
          </a:prstGeom>
        </p:spPr>
      </p:pic>
      <p:pic>
        <p:nvPicPr>
          <p:cNvPr id="8" name="图片 7"/>
          <p:cNvPicPr>
            <a:picLocks noChangeAspect="1"/>
          </p:cNvPicPr>
          <p:nvPr/>
        </p:nvPicPr>
        <p:blipFill>
          <a:blip r:embed="rId3"/>
          <a:stretch>
            <a:fillRect/>
          </a:stretch>
        </p:blipFill>
        <p:spPr>
          <a:xfrm>
            <a:off x="377072" y="3700733"/>
            <a:ext cx="4141144" cy="2758002"/>
          </a:xfrm>
          <a:prstGeom prst="rect">
            <a:avLst/>
          </a:prstGeom>
        </p:spPr>
      </p:pic>
      <p:sp>
        <p:nvSpPr>
          <p:cNvPr id="9" name="TextBox 5"/>
          <p:cNvSpPr txBox="1">
            <a:spLocks noChangeArrowheads="1"/>
          </p:cNvSpPr>
          <p:nvPr/>
        </p:nvSpPr>
        <p:spPr bwMode="auto">
          <a:xfrm>
            <a:off x="4891318" y="2891885"/>
            <a:ext cx="2781980"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r>
              <a:rPr lang="zh-CN" altLang="en-US" sz="2000" dirty="0">
                <a:solidFill>
                  <a:srgbClr val="FFFFFF"/>
                </a:solidFill>
                <a:latin typeface="Adobe Arabic" panose="020F0502020204030204"/>
                <a:ea typeface="微软雅黑"/>
                <a:cs typeface="+mn-ea"/>
                <a:sym typeface="+mn-lt"/>
              </a:rPr>
              <a:t>挖掘争论话题</a:t>
            </a:r>
          </a:p>
        </p:txBody>
      </p:sp>
      <p:sp>
        <p:nvSpPr>
          <p:cNvPr id="10" name="TextBox 6"/>
          <p:cNvSpPr txBox="1">
            <a:spLocks noChangeArrowheads="1"/>
          </p:cNvSpPr>
          <p:nvPr/>
        </p:nvSpPr>
        <p:spPr bwMode="auto">
          <a:xfrm>
            <a:off x="4891316" y="3651508"/>
            <a:ext cx="278198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r>
              <a:rPr lang="zh-CN" altLang="en-US" sz="2000" dirty="0">
                <a:solidFill>
                  <a:srgbClr val="FFFFFF"/>
                </a:solidFill>
                <a:latin typeface="Adobe Arabic" panose="020F0502020204030204"/>
                <a:ea typeface="微软雅黑"/>
                <a:cs typeface="+mn-ea"/>
                <a:sym typeface="+mn-lt"/>
              </a:rPr>
              <a:t>实时提醒</a:t>
            </a:r>
          </a:p>
        </p:txBody>
      </p:sp>
      <p:sp>
        <p:nvSpPr>
          <p:cNvPr id="11" name="TextBox 7"/>
          <p:cNvSpPr txBox="1">
            <a:spLocks noChangeArrowheads="1"/>
          </p:cNvSpPr>
          <p:nvPr/>
        </p:nvSpPr>
        <p:spPr bwMode="auto">
          <a:xfrm>
            <a:off x="4891316" y="4412442"/>
            <a:ext cx="278198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r>
              <a:rPr lang="zh-CN" altLang="en-US" sz="2000" dirty="0">
                <a:solidFill>
                  <a:srgbClr val="FFFFFF"/>
                </a:solidFill>
                <a:latin typeface="Adobe Arabic" panose="020F0502020204030204"/>
                <a:ea typeface="微软雅黑"/>
                <a:cs typeface="+mn-ea"/>
                <a:sym typeface="+mn-lt"/>
              </a:rPr>
              <a:t>其它方式</a:t>
            </a:r>
            <a:endParaRPr lang="zh-CN" altLang="en-US" dirty="0">
              <a:solidFill>
                <a:srgbClr val="FFFFFF"/>
              </a:solidFill>
              <a:latin typeface="Adobe Arabic" panose="020F0502020204030204"/>
              <a:ea typeface="微软雅黑"/>
              <a:cs typeface="+mn-ea"/>
              <a:sym typeface="+mn-lt"/>
            </a:endParaRPr>
          </a:p>
        </p:txBody>
      </p:sp>
      <p:sp>
        <p:nvSpPr>
          <p:cNvPr id="12" name="TextBox 8"/>
          <p:cNvSpPr txBox="1">
            <a:spLocks noChangeArrowheads="1"/>
          </p:cNvSpPr>
          <p:nvPr/>
        </p:nvSpPr>
        <p:spPr bwMode="auto">
          <a:xfrm>
            <a:off x="4891316" y="5081557"/>
            <a:ext cx="278198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r>
              <a:rPr lang="zh-CN" altLang="en-US" sz="2000">
                <a:solidFill>
                  <a:srgbClr val="FFFFFF"/>
                </a:solidFill>
                <a:latin typeface="Adobe Arabic" panose="020F0502020204030204"/>
                <a:ea typeface="微软雅黑"/>
                <a:cs typeface="+mn-ea"/>
                <a:sym typeface="+mn-lt"/>
              </a:rPr>
              <a:t>团队领导的任务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cTn>
                              </p:par>
                              <p:par>
                                <p:cTn id="13" presetID="2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right)">
                                      <p:cBhvr>
                                        <p:cTn id="15" dur="500"/>
                                        <p:tgtEl>
                                          <p:spTgt spid="7"/>
                                        </p:tgtEl>
                                      </p:cBhvr>
                                    </p:animEffect>
                                  </p:childTnLst>
                                </p:cTn>
                              </p:par>
                              <p:par>
                                <p:cTn id="16" presetID="22" presetClass="entr" presetSubtype="8"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24"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25"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 calcmode="lin" valueType="num">
                                      <p:cBhvr>
                                        <p:cTn id="27"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28"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29"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30" dur="1000" decel="50000">
                                          <p:stCondLst>
                                            <p:cond delay="0"/>
                                          </p:stCondLst>
                                        </p:cTn>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25"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decel="50000" fill="hold">
                                          <p:stCondLst>
                                            <p:cond delay="0"/>
                                          </p:stCondLst>
                                        </p:cTn>
                                        <p:tgtEl>
                                          <p:spTgt spid="10"/>
                                        </p:tgtEl>
                                        <p:attrNameLst>
                                          <p:attrName>style.rotation</p:attrName>
                                        </p:attrNameLst>
                                      </p:cBhvr>
                                      <p:tavLst>
                                        <p:tav tm="0">
                                          <p:val>
                                            <p:fltVal val="-90"/>
                                          </p:val>
                                        </p:tav>
                                        <p:tav tm="100000">
                                          <p:val>
                                            <p:fltVal val="0"/>
                                          </p:val>
                                        </p:tav>
                                      </p:tavLst>
                                    </p:anim>
                                    <p:anim calcmode="lin" valueType="num">
                                      <p:cBhvr>
                                        <p:cTn id="36" dur="500" decel="50000" fill="hold">
                                          <p:stCondLst>
                                            <p:cond delay="0"/>
                                          </p:stCondLst>
                                        </p:cTn>
                                        <p:tgtEl>
                                          <p:spTgt spid="10"/>
                                        </p:tgtEl>
                                        <p:attrNameLst>
                                          <p:attrName>ppt_w</p:attrName>
                                        </p:attrNameLst>
                                      </p:cBhvr>
                                      <p:tavLst>
                                        <p:tav tm="0">
                                          <p:val>
                                            <p:strVal val="#ppt_w"/>
                                          </p:val>
                                        </p:tav>
                                        <p:tav tm="100000">
                                          <p:val>
                                            <p:strVal val="#ppt_w*.05"/>
                                          </p:val>
                                        </p:tav>
                                      </p:tavLst>
                                    </p:anim>
                                    <p:anim calcmode="lin" valueType="num">
                                      <p:cBhvr>
                                        <p:cTn id="37" dur="500" accel="50000" fill="hold">
                                          <p:stCondLst>
                                            <p:cond delay="500"/>
                                          </p:stCondLst>
                                        </p:cTn>
                                        <p:tgtEl>
                                          <p:spTgt spid="10"/>
                                        </p:tgtEl>
                                        <p:attrNameLst>
                                          <p:attrName>ppt_w</p:attrName>
                                        </p:attrNameLst>
                                      </p:cBhvr>
                                      <p:tavLst>
                                        <p:tav tm="0">
                                          <p:val>
                                            <p:strVal val="#ppt_w*.05"/>
                                          </p:val>
                                        </p:tav>
                                        <p:tav tm="100000">
                                          <p:val>
                                            <p:strVal val="#ppt_w"/>
                                          </p:val>
                                        </p:tav>
                                      </p:tavLst>
                                    </p:anim>
                                    <p:anim calcmode="lin" valueType="num">
                                      <p:cBhvr>
                                        <p:cTn id="38" dur="1000" fill="hold"/>
                                        <p:tgtEl>
                                          <p:spTgt spid="10"/>
                                        </p:tgtEl>
                                        <p:attrNameLst>
                                          <p:attrName>ppt_h</p:attrName>
                                        </p:attrNameLst>
                                      </p:cBhvr>
                                      <p:tavLst>
                                        <p:tav tm="0">
                                          <p:val>
                                            <p:strVal val="#ppt_h"/>
                                          </p:val>
                                        </p:tav>
                                        <p:tav tm="100000">
                                          <p:val>
                                            <p:strVal val="#ppt_h"/>
                                          </p:val>
                                        </p:tav>
                                      </p:tavLst>
                                    </p:anim>
                                    <p:anim calcmode="lin" valueType="num">
                                      <p:cBhvr>
                                        <p:cTn id="39" dur="500" decel="50000" fill="hold">
                                          <p:stCondLst>
                                            <p:cond delay="0"/>
                                          </p:stCondLst>
                                        </p:cTn>
                                        <p:tgtEl>
                                          <p:spTgt spid="10"/>
                                        </p:tgtEl>
                                        <p:attrNameLst>
                                          <p:attrName>ppt_x</p:attrName>
                                        </p:attrNameLst>
                                      </p:cBhvr>
                                      <p:tavLst>
                                        <p:tav tm="0">
                                          <p:val>
                                            <p:strVal val="#ppt_x+.4"/>
                                          </p:val>
                                        </p:tav>
                                        <p:tav tm="100000">
                                          <p:val>
                                            <p:strVal val="#ppt_x"/>
                                          </p:val>
                                        </p:tav>
                                      </p:tavLst>
                                    </p:anim>
                                    <p:anim calcmode="lin" valueType="num">
                                      <p:cBhvr>
                                        <p:cTn id="40" dur="500" decel="50000" fill="hold">
                                          <p:stCondLst>
                                            <p:cond delay="0"/>
                                          </p:stCondLst>
                                        </p:cTn>
                                        <p:tgtEl>
                                          <p:spTgt spid="10"/>
                                        </p:tgtEl>
                                        <p:attrNameLst>
                                          <p:attrName>ppt_y</p:attrName>
                                        </p:attrNameLst>
                                      </p:cBhvr>
                                      <p:tavLst>
                                        <p:tav tm="0">
                                          <p:val>
                                            <p:strVal val="#ppt_y-.2"/>
                                          </p:val>
                                        </p:tav>
                                        <p:tav tm="100000">
                                          <p:val>
                                            <p:strVal val="#ppt_y+.1"/>
                                          </p:val>
                                        </p:tav>
                                      </p:tavLst>
                                    </p:anim>
                                    <p:anim calcmode="lin" valueType="num">
                                      <p:cBhvr>
                                        <p:cTn id="41" dur="500" accel="50000" fill="hold">
                                          <p:stCondLst>
                                            <p:cond delay="500"/>
                                          </p:stCondLst>
                                        </p:cTn>
                                        <p:tgtEl>
                                          <p:spTgt spid="10"/>
                                        </p:tgtEl>
                                        <p:attrNameLst>
                                          <p:attrName>ppt_y</p:attrName>
                                        </p:attrNameLst>
                                      </p:cBhvr>
                                      <p:tavLst>
                                        <p:tav tm="0">
                                          <p:val>
                                            <p:strVal val="#ppt_y+.1"/>
                                          </p:val>
                                        </p:tav>
                                        <p:tav tm="100000">
                                          <p:val>
                                            <p:strVal val="#ppt_y"/>
                                          </p:val>
                                        </p:tav>
                                      </p:tavLst>
                                    </p:anim>
                                    <p:animEffect transition="in" filter="fade">
                                      <p:cBhvr>
                                        <p:cTn id="42" dur="1000" decel="50000">
                                          <p:stCondLst>
                                            <p:cond delay="0"/>
                                          </p:stCondLst>
                                        </p:cTn>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5"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 calcmode="lin" valueType="num">
                                      <p:cBhvr>
                                        <p:cTn id="47" dur="500" decel="50000" fill="hold">
                                          <p:stCondLst>
                                            <p:cond delay="0"/>
                                          </p:stCondLst>
                                        </p:cTn>
                                        <p:tgtEl>
                                          <p:spTgt spid="11"/>
                                        </p:tgtEl>
                                        <p:attrNameLst>
                                          <p:attrName>style.rotation</p:attrName>
                                        </p:attrNameLst>
                                      </p:cBhvr>
                                      <p:tavLst>
                                        <p:tav tm="0">
                                          <p:val>
                                            <p:fltVal val="-90"/>
                                          </p:val>
                                        </p:tav>
                                        <p:tav tm="100000">
                                          <p:val>
                                            <p:fltVal val="0"/>
                                          </p:val>
                                        </p:tav>
                                      </p:tavLst>
                                    </p:anim>
                                    <p:anim calcmode="lin" valueType="num">
                                      <p:cBhvr>
                                        <p:cTn id="48" dur="500" decel="50000" fill="hold">
                                          <p:stCondLst>
                                            <p:cond delay="0"/>
                                          </p:stCondLst>
                                        </p:cTn>
                                        <p:tgtEl>
                                          <p:spTgt spid="11"/>
                                        </p:tgtEl>
                                        <p:attrNameLst>
                                          <p:attrName>ppt_w</p:attrName>
                                        </p:attrNameLst>
                                      </p:cBhvr>
                                      <p:tavLst>
                                        <p:tav tm="0">
                                          <p:val>
                                            <p:strVal val="#ppt_w"/>
                                          </p:val>
                                        </p:tav>
                                        <p:tav tm="100000">
                                          <p:val>
                                            <p:strVal val="#ppt_w*.05"/>
                                          </p:val>
                                        </p:tav>
                                      </p:tavLst>
                                    </p:anim>
                                    <p:anim calcmode="lin" valueType="num">
                                      <p:cBhvr>
                                        <p:cTn id="49" dur="500" accel="50000" fill="hold">
                                          <p:stCondLst>
                                            <p:cond delay="500"/>
                                          </p:stCondLst>
                                        </p:cTn>
                                        <p:tgtEl>
                                          <p:spTgt spid="11"/>
                                        </p:tgtEl>
                                        <p:attrNameLst>
                                          <p:attrName>ppt_w</p:attrName>
                                        </p:attrNameLst>
                                      </p:cBhvr>
                                      <p:tavLst>
                                        <p:tav tm="0">
                                          <p:val>
                                            <p:strVal val="#ppt_w*.05"/>
                                          </p:val>
                                        </p:tav>
                                        <p:tav tm="100000">
                                          <p:val>
                                            <p:strVal val="#ppt_w"/>
                                          </p:val>
                                        </p:tav>
                                      </p:tavLst>
                                    </p:anim>
                                    <p:anim calcmode="lin" valueType="num">
                                      <p:cBhvr>
                                        <p:cTn id="50" dur="1000" fill="hold"/>
                                        <p:tgtEl>
                                          <p:spTgt spid="11"/>
                                        </p:tgtEl>
                                        <p:attrNameLst>
                                          <p:attrName>ppt_h</p:attrName>
                                        </p:attrNameLst>
                                      </p:cBhvr>
                                      <p:tavLst>
                                        <p:tav tm="0">
                                          <p:val>
                                            <p:strVal val="#ppt_h"/>
                                          </p:val>
                                        </p:tav>
                                        <p:tav tm="100000">
                                          <p:val>
                                            <p:strVal val="#ppt_h"/>
                                          </p:val>
                                        </p:tav>
                                      </p:tavLst>
                                    </p:anim>
                                    <p:anim calcmode="lin" valueType="num">
                                      <p:cBhvr>
                                        <p:cTn id="51" dur="500" decel="50000" fill="hold">
                                          <p:stCondLst>
                                            <p:cond delay="0"/>
                                          </p:stCondLst>
                                        </p:cTn>
                                        <p:tgtEl>
                                          <p:spTgt spid="11"/>
                                        </p:tgtEl>
                                        <p:attrNameLst>
                                          <p:attrName>ppt_x</p:attrName>
                                        </p:attrNameLst>
                                      </p:cBhvr>
                                      <p:tavLst>
                                        <p:tav tm="0">
                                          <p:val>
                                            <p:strVal val="#ppt_x+.4"/>
                                          </p:val>
                                        </p:tav>
                                        <p:tav tm="100000">
                                          <p:val>
                                            <p:strVal val="#ppt_x"/>
                                          </p:val>
                                        </p:tav>
                                      </p:tavLst>
                                    </p:anim>
                                    <p:anim calcmode="lin" valueType="num">
                                      <p:cBhvr>
                                        <p:cTn id="52" dur="500" decel="50000" fill="hold">
                                          <p:stCondLst>
                                            <p:cond delay="0"/>
                                          </p:stCondLst>
                                        </p:cTn>
                                        <p:tgtEl>
                                          <p:spTgt spid="11"/>
                                        </p:tgtEl>
                                        <p:attrNameLst>
                                          <p:attrName>ppt_y</p:attrName>
                                        </p:attrNameLst>
                                      </p:cBhvr>
                                      <p:tavLst>
                                        <p:tav tm="0">
                                          <p:val>
                                            <p:strVal val="#ppt_y-.2"/>
                                          </p:val>
                                        </p:tav>
                                        <p:tav tm="100000">
                                          <p:val>
                                            <p:strVal val="#ppt_y+.1"/>
                                          </p:val>
                                        </p:tav>
                                      </p:tavLst>
                                    </p:anim>
                                    <p:anim calcmode="lin" valueType="num">
                                      <p:cBhvr>
                                        <p:cTn id="53" dur="500" accel="50000" fill="hold">
                                          <p:stCondLst>
                                            <p:cond delay="500"/>
                                          </p:stCondLst>
                                        </p:cTn>
                                        <p:tgtEl>
                                          <p:spTgt spid="11"/>
                                        </p:tgtEl>
                                        <p:attrNameLst>
                                          <p:attrName>ppt_y</p:attrName>
                                        </p:attrNameLst>
                                      </p:cBhvr>
                                      <p:tavLst>
                                        <p:tav tm="0">
                                          <p:val>
                                            <p:strVal val="#ppt_y+.1"/>
                                          </p:val>
                                        </p:tav>
                                        <p:tav tm="100000">
                                          <p:val>
                                            <p:strVal val="#ppt_y"/>
                                          </p:val>
                                        </p:tav>
                                      </p:tavLst>
                                    </p:anim>
                                    <p:animEffect transition="in" filter="fade">
                                      <p:cBhvr>
                                        <p:cTn id="54" dur="1000" decel="50000">
                                          <p:stCondLst>
                                            <p:cond delay="0"/>
                                          </p:stCondLst>
                                        </p:cTn>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25" presetClass="entr" presetSubtype="0" fill="hold" grpId="0" nodeType="click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500" decel="50000" fill="hold">
                                          <p:stCondLst>
                                            <p:cond delay="0"/>
                                          </p:stCondLst>
                                        </p:cTn>
                                        <p:tgtEl>
                                          <p:spTgt spid="12"/>
                                        </p:tgtEl>
                                        <p:attrNameLst>
                                          <p:attrName>style.rotation</p:attrName>
                                        </p:attrNameLst>
                                      </p:cBhvr>
                                      <p:tavLst>
                                        <p:tav tm="0">
                                          <p:val>
                                            <p:fltVal val="-90"/>
                                          </p:val>
                                        </p:tav>
                                        <p:tav tm="100000">
                                          <p:val>
                                            <p:fltVal val="0"/>
                                          </p:val>
                                        </p:tav>
                                      </p:tavLst>
                                    </p:anim>
                                    <p:anim calcmode="lin" valueType="num">
                                      <p:cBhvr>
                                        <p:cTn id="60" dur="500" decel="50000" fill="hold">
                                          <p:stCondLst>
                                            <p:cond delay="0"/>
                                          </p:stCondLst>
                                        </p:cTn>
                                        <p:tgtEl>
                                          <p:spTgt spid="12"/>
                                        </p:tgtEl>
                                        <p:attrNameLst>
                                          <p:attrName>ppt_w</p:attrName>
                                        </p:attrNameLst>
                                      </p:cBhvr>
                                      <p:tavLst>
                                        <p:tav tm="0">
                                          <p:val>
                                            <p:strVal val="#ppt_w"/>
                                          </p:val>
                                        </p:tav>
                                        <p:tav tm="100000">
                                          <p:val>
                                            <p:strVal val="#ppt_w*.05"/>
                                          </p:val>
                                        </p:tav>
                                      </p:tavLst>
                                    </p:anim>
                                    <p:anim calcmode="lin" valueType="num">
                                      <p:cBhvr>
                                        <p:cTn id="61" dur="500" accel="50000" fill="hold">
                                          <p:stCondLst>
                                            <p:cond delay="500"/>
                                          </p:stCondLst>
                                        </p:cTn>
                                        <p:tgtEl>
                                          <p:spTgt spid="12"/>
                                        </p:tgtEl>
                                        <p:attrNameLst>
                                          <p:attrName>ppt_w</p:attrName>
                                        </p:attrNameLst>
                                      </p:cBhvr>
                                      <p:tavLst>
                                        <p:tav tm="0">
                                          <p:val>
                                            <p:strVal val="#ppt_w*.05"/>
                                          </p:val>
                                        </p:tav>
                                        <p:tav tm="100000">
                                          <p:val>
                                            <p:strVal val="#ppt_w"/>
                                          </p:val>
                                        </p:tav>
                                      </p:tavLst>
                                    </p:anim>
                                    <p:anim calcmode="lin" valueType="num">
                                      <p:cBhvr>
                                        <p:cTn id="62" dur="1000" fill="hold"/>
                                        <p:tgtEl>
                                          <p:spTgt spid="12"/>
                                        </p:tgtEl>
                                        <p:attrNameLst>
                                          <p:attrName>ppt_h</p:attrName>
                                        </p:attrNameLst>
                                      </p:cBhvr>
                                      <p:tavLst>
                                        <p:tav tm="0">
                                          <p:val>
                                            <p:strVal val="#ppt_h"/>
                                          </p:val>
                                        </p:tav>
                                        <p:tav tm="100000">
                                          <p:val>
                                            <p:strVal val="#ppt_h"/>
                                          </p:val>
                                        </p:tav>
                                      </p:tavLst>
                                    </p:anim>
                                    <p:anim calcmode="lin" valueType="num">
                                      <p:cBhvr>
                                        <p:cTn id="63" dur="500" decel="50000" fill="hold">
                                          <p:stCondLst>
                                            <p:cond delay="0"/>
                                          </p:stCondLst>
                                        </p:cTn>
                                        <p:tgtEl>
                                          <p:spTgt spid="12"/>
                                        </p:tgtEl>
                                        <p:attrNameLst>
                                          <p:attrName>ppt_x</p:attrName>
                                        </p:attrNameLst>
                                      </p:cBhvr>
                                      <p:tavLst>
                                        <p:tav tm="0">
                                          <p:val>
                                            <p:strVal val="#ppt_x+.4"/>
                                          </p:val>
                                        </p:tav>
                                        <p:tav tm="100000">
                                          <p:val>
                                            <p:strVal val="#ppt_x"/>
                                          </p:val>
                                        </p:tav>
                                      </p:tavLst>
                                    </p:anim>
                                    <p:anim calcmode="lin" valueType="num">
                                      <p:cBhvr>
                                        <p:cTn id="64" dur="500" decel="50000" fill="hold">
                                          <p:stCondLst>
                                            <p:cond delay="0"/>
                                          </p:stCondLst>
                                        </p:cTn>
                                        <p:tgtEl>
                                          <p:spTgt spid="12"/>
                                        </p:tgtEl>
                                        <p:attrNameLst>
                                          <p:attrName>ppt_y</p:attrName>
                                        </p:attrNameLst>
                                      </p:cBhvr>
                                      <p:tavLst>
                                        <p:tav tm="0">
                                          <p:val>
                                            <p:strVal val="#ppt_y-.2"/>
                                          </p:val>
                                        </p:tav>
                                        <p:tav tm="100000">
                                          <p:val>
                                            <p:strVal val="#ppt_y+.1"/>
                                          </p:val>
                                        </p:tav>
                                      </p:tavLst>
                                    </p:anim>
                                    <p:anim calcmode="lin" valueType="num">
                                      <p:cBhvr>
                                        <p:cTn id="65" dur="500" accel="50000" fill="hold">
                                          <p:stCondLst>
                                            <p:cond delay="500"/>
                                          </p:stCondLst>
                                        </p:cTn>
                                        <p:tgtEl>
                                          <p:spTgt spid="12"/>
                                        </p:tgtEl>
                                        <p:attrNameLst>
                                          <p:attrName>ppt_y</p:attrName>
                                        </p:attrNameLst>
                                      </p:cBhvr>
                                      <p:tavLst>
                                        <p:tav tm="0">
                                          <p:val>
                                            <p:strVal val="#ppt_y+.1"/>
                                          </p:val>
                                        </p:tav>
                                        <p:tav tm="100000">
                                          <p:val>
                                            <p:strVal val="#ppt_y"/>
                                          </p:val>
                                        </p:tav>
                                      </p:tavLst>
                                    </p:anim>
                                    <p:animEffect transition="in" filter="fade">
                                      <p:cBhvr>
                                        <p:cTn id="66" dur="1000" decel="50000">
                                          <p:stCondLst>
                                            <p:cond delay="0"/>
                                          </p:stCondLst>
                                        </p:cTn>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0" grpId="0" animBg="1"/>
      <p:bldP spid="11" grpId="0" animBg="1"/>
      <p:bldP spid="1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10156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第</a:t>
            </a:r>
            <a:r>
              <a:rPr lang="zh-CN" altLang="en-US" sz="6000" b="1" kern="0" noProof="0" dirty="0">
                <a:solidFill>
                  <a:srgbClr val="FF6C4B"/>
                </a:solidFill>
                <a:latin typeface="Adobe Arabic" panose="020F0502020204030204"/>
                <a:ea typeface="微软雅黑"/>
                <a:cs typeface="+mn-ea"/>
                <a:sym typeface="+mn-lt"/>
              </a:rPr>
              <a:t>三</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部分</a:t>
            </a: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endParaRPr kumimoji="0" lang="en-US" altLang="zh-CN" sz="72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endParaRP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
        <p:nvSpPr>
          <p:cNvPr id="19" name="文本框 18"/>
          <p:cNvSpPr txBox="1"/>
          <p:nvPr/>
        </p:nvSpPr>
        <p:spPr>
          <a:xfrm>
            <a:off x="1629330" y="2617816"/>
            <a:ext cx="4415145" cy="1323439"/>
          </a:xfrm>
          <a:prstGeom prst="rect">
            <a:avLst/>
          </a:prstGeom>
          <a:noFill/>
          <a:ln>
            <a:noFill/>
          </a:ln>
        </p:spPr>
        <p:txBody>
          <a:bodyPr wrap="square" rtlCol="0">
            <a:spAutoFit/>
          </a:bodyPr>
          <a:lstStyle/>
          <a:p>
            <a:pPr algn="dist">
              <a:defRPr/>
            </a:pPr>
            <a:r>
              <a:rPr lang="zh-CN" altLang="en-US" sz="8000" b="1" dirty="0">
                <a:solidFill>
                  <a:srgbClr val="FA563A"/>
                </a:solidFill>
                <a:latin typeface="Adobe Arabic" panose="020F0502020204030204"/>
                <a:ea typeface="微软雅黑"/>
                <a:cs typeface="+mn-ea"/>
                <a:sym typeface="+mn-lt"/>
              </a:rPr>
              <a:t>欠缺投入</a:t>
            </a:r>
          </a:p>
        </p:txBody>
      </p:sp>
      <p:sp>
        <p:nvSpPr>
          <p:cNvPr id="20" name="矩形 19"/>
          <p:cNvSpPr/>
          <p:nvPr/>
        </p:nvSpPr>
        <p:spPr>
          <a:xfrm>
            <a:off x="1802428" y="3999200"/>
            <a:ext cx="4113248" cy="523220"/>
          </a:xfrm>
          <a:prstGeom prst="rect">
            <a:avLst/>
          </a:prstGeom>
        </p:spPr>
        <p:txBody>
          <a:bodyPr wrap="square">
            <a:spAutoFit/>
          </a:bodyPr>
          <a:lstStyle/>
          <a:p>
            <a:pPr algn="dist"/>
            <a:r>
              <a:rPr lang="en-US" altLang="zh-CN" sz="2800" dirty="0">
                <a:solidFill>
                  <a:srgbClr val="FA563A"/>
                </a:solidFill>
                <a:latin typeface="Adobe Arabic" panose="020F0502020204030204"/>
                <a:ea typeface="微软雅黑"/>
                <a:cs typeface="+mn-ea"/>
                <a:sym typeface="+mn-lt"/>
              </a:rPr>
              <a:t>Lack of investment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iterate type="lt">
                                    <p:tmPct val="5000"/>
                                  </p:iterate>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style.rotation</p:attrName>
                                        </p:attrNameLst>
                                      </p:cBhvr>
                                      <p:tavLst>
                                        <p:tav tm="0">
                                          <p:val>
                                            <p:fltVal val="90"/>
                                          </p:val>
                                        </p:tav>
                                        <p:tav tm="100000">
                                          <p:val>
                                            <p:fltVal val="0"/>
                                          </p:val>
                                        </p:tav>
                                      </p:tavLst>
                                    </p:anim>
                                    <p:animEffect transition="in" filter="fade">
                                      <p:cBhvr>
                                        <p:cTn id="45" dur="1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35"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243580" y="1611983"/>
            <a:ext cx="9228841" cy="1187778"/>
            <a:chOff x="2243580" y="1611983"/>
            <a:chExt cx="9228841" cy="1187778"/>
          </a:xfrm>
        </p:grpSpPr>
        <p:sp>
          <p:nvSpPr>
            <p:cNvPr id="4" name="矩形 3"/>
            <p:cNvSpPr/>
            <p:nvPr/>
          </p:nvSpPr>
          <p:spPr>
            <a:xfrm>
              <a:off x="2243580" y="1611983"/>
              <a:ext cx="9228841" cy="1187778"/>
            </a:xfrm>
            <a:prstGeom prst="rect">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4894868" y="2005817"/>
              <a:ext cx="6094428" cy="400110"/>
            </a:xfrm>
            <a:prstGeom prst="rect">
              <a:avLst/>
            </a:prstGeom>
            <a:noFill/>
          </p:spPr>
          <p:txBody>
            <a:bodyPr wrap="square">
              <a:spAutoFit/>
            </a:bodyPr>
            <a:lstStyle/>
            <a:p>
              <a:r>
                <a:rPr kumimoji="0" lang="zh-CN" altLang="en-US" sz="2000" b="1"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在团队中，投入由二步组成：阐明问题和达成共识。</a:t>
              </a:r>
              <a:endParaRPr lang="zh-CN" altLang="en-US" dirty="0">
                <a:solidFill>
                  <a:schemeClr val="bg1"/>
                </a:solidFill>
              </a:endParaRPr>
            </a:p>
          </p:txBody>
        </p:sp>
      </p:grpSp>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pic>
        <p:nvPicPr>
          <p:cNvPr id="3" name="图片 2"/>
          <p:cNvPicPr>
            <a:picLocks noChangeAspect="1"/>
          </p:cNvPicPr>
          <p:nvPr/>
        </p:nvPicPr>
        <p:blipFill>
          <a:blip r:embed="rId3"/>
          <a:stretch>
            <a:fillRect/>
          </a:stretch>
        </p:blipFill>
        <p:spPr>
          <a:xfrm>
            <a:off x="395926" y="395926"/>
            <a:ext cx="4015817" cy="6056641"/>
          </a:xfrm>
          <a:prstGeom prst="rect">
            <a:avLst/>
          </a:prstGeom>
        </p:spPr>
      </p:pic>
      <p:sp>
        <p:nvSpPr>
          <p:cNvPr id="9" name="文本框 8"/>
          <p:cNvSpPr txBox="1"/>
          <p:nvPr/>
        </p:nvSpPr>
        <p:spPr>
          <a:xfrm>
            <a:off x="4733045" y="3193595"/>
            <a:ext cx="6739376" cy="1710661"/>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优秀的队伍可以在很短的时间里达成明确的共识，大家都同意按照该决定进行工作，即使先前反对这项决定的人也是如此。他们会议很圆满，因为他们中间没有一个人对已经作出的决定持有怀疑态度。</a:t>
            </a:r>
            <a:endParaRPr lang="zh-CN" altLang="en-US" sz="1600" dirty="0"/>
          </a:p>
        </p:txBody>
      </p:sp>
      <p:grpSp>
        <p:nvGrpSpPr>
          <p:cNvPr id="15" name="组合 14"/>
          <p:cNvGrpSpPr/>
          <p:nvPr/>
        </p:nvGrpSpPr>
        <p:grpSpPr>
          <a:xfrm>
            <a:off x="9791832" y="5182178"/>
            <a:ext cx="1551580" cy="231824"/>
            <a:chOff x="9216797" y="5182178"/>
            <a:chExt cx="1551580" cy="231824"/>
          </a:xfrm>
        </p:grpSpPr>
        <p:sp>
          <p:nvSpPr>
            <p:cNvPr id="10" name="流程图: 接点 9"/>
            <p:cNvSpPr/>
            <p:nvPr/>
          </p:nvSpPr>
          <p:spPr>
            <a:xfrm>
              <a:off x="9216797" y="5182178"/>
              <a:ext cx="231824" cy="231824"/>
            </a:xfrm>
            <a:prstGeom prst="flowChartConnector">
              <a:avLst/>
            </a:prstGeom>
            <a:solidFill>
              <a:srgbClr val="FA563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9546736" y="5182178"/>
              <a:ext cx="231824" cy="231824"/>
            </a:xfrm>
            <a:prstGeom prst="flowChartConnector">
              <a:avLst/>
            </a:prstGeom>
            <a:solidFill>
              <a:srgbClr val="FA563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p:cNvSpPr/>
            <p:nvPr/>
          </p:nvSpPr>
          <p:spPr>
            <a:xfrm>
              <a:off x="9876675" y="5182178"/>
              <a:ext cx="231824" cy="231824"/>
            </a:xfrm>
            <a:prstGeom prst="flowChartConnector">
              <a:avLst/>
            </a:prstGeom>
            <a:solidFill>
              <a:srgbClr val="FA563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流程图: 接点 12"/>
            <p:cNvSpPr/>
            <p:nvPr/>
          </p:nvSpPr>
          <p:spPr>
            <a:xfrm>
              <a:off x="10206614" y="5182178"/>
              <a:ext cx="231824" cy="231824"/>
            </a:xfrm>
            <a:prstGeom prst="flowChartConnector">
              <a:avLst/>
            </a:prstGeom>
            <a:solidFill>
              <a:srgbClr val="FA563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流程图: 接点 13"/>
            <p:cNvSpPr/>
            <p:nvPr/>
          </p:nvSpPr>
          <p:spPr>
            <a:xfrm>
              <a:off x="10536553" y="5182178"/>
              <a:ext cx="231824" cy="231824"/>
            </a:xfrm>
            <a:prstGeom prst="flowChartConnector">
              <a:avLst/>
            </a:prstGeom>
            <a:solidFill>
              <a:srgbClr val="FA563A"/>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left)">
                                      <p:cBhvr>
                                        <p:cTn id="15" dur="500"/>
                                        <p:tgtEl>
                                          <p:spTgt spid="7"/>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inVertical)">
                                      <p:cBhvr>
                                        <p:cTn id="19" dur="500"/>
                                        <p:tgtEl>
                                          <p:spTgt spid="9"/>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down)">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一、欠缺投入的原因</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3"/>
          <a:stretch>
            <a:fillRect/>
          </a:stretch>
        </p:blipFill>
        <p:spPr>
          <a:xfrm>
            <a:off x="7048868" y="2512453"/>
            <a:ext cx="4762500" cy="3400425"/>
          </a:xfrm>
          <a:prstGeom prst="rect">
            <a:avLst/>
          </a:prstGeom>
        </p:spPr>
      </p:pic>
      <p:sp>
        <p:nvSpPr>
          <p:cNvPr id="8" name="对话气泡: 椭圆形 7"/>
          <p:cNvSpPr/>
          <p:nvPr/>
        </p:nvSpPr>
        <p:spPr>
          <a:xfrm>
            <a:off x="834983" y="2403039"/>
            <a:ext cx="2307457" cy="1545996"/>
          </a:xfrm>
          <a:prstGeom prst="wedgeEllipseCallout">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1</a:t>
            </a:r>
            <a:r>
              <a:rPr lang="zh-CN" altLang="en-US" dirty="0">
                <a:solidFill>
                  <a:schemeClr val="bg1"/>
                </a:solidFill>
                <a:latin typeface="微软雅黑" panose="020B0503020204020204" pitchFamily="34" charset="-122"/>
                <a:ea typeface="微软雅黑" panose="020B0503020204020204" pitchFamily="34" charset="-122"/>
              </a:rPr>
              <a:t>、追求绝对一致</a:t>
            </a:r>
          </a:p>
        </p:txBody>
      </p:sp>
      <p:sp>
        <p:nvSpPr>
          <p:cNvPr id="9" name="对话气泡: 椭圆形 8"/>
          <p:cNvSpPr/>
          <p:nvPr/>
        </p:nvSpPr>
        <p:spPr>
          <a:xfrm>
            <a:off x="4181498" y="2403039"/>
            <a:ext cx="2307457" cy="1545996"/>
          </a:xfrm>
          <a:prstGeom prst="wedgeEllipseCallout">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anose="020B0503020204020204" pitchFamily="34" charset="-122"/>
                <a:ea typeface="微软雅黑" panose="020B0503020204020204" pitchFamily="34" charset="-122"/>
              </a:rPr>
              <a:t>2</a:t>
            </a:r>
            <a:r>
              <a:rPr lang="zh-CN" altLang="en-US" dirty="0">
                <a:solidFill>
                  <a:schemeClr val="bg1"/>
                </a:solidFill>
                <a:latin typeface="微软雅黑" panose="020B0503020204020204" pitchFamily="34" charset="-122"/>
                <a:ea typeface="微软雅黑" panose="020B0503020204020204" pitchFamily="34" charset="-122"/>
              </a:rPr>
              <a:t>、追求绝对把握</a:t>
            </a:r>
          </a:p>
        </p:txBody>
      </p:sp>
      <p:sp>
        <p:nvSpPr>
          <p:cNvPr id="10" name="矩形 9"/>
          <p:cNvSpPr/>
          <p:nvPr/>
        </p:nvSpPr>
        <p:spPr>
          <a:xfrm>
            <a:off x="799927" y="4207589"/>
            <a:ext cx="2694609" cy="1710084"/>
          </a:xfrm>
          <a:prstGeom prst="rect">
            <a:avLst/>
          </a:prstGeom>
        </p:spPr>
        <p:txBody>
          <a:bodyPr wrap="square">
            <a:spAutoFit/>
          </a:bodyPr>
          <a:lstStyle/>
          <a:p>
            <a:pPr>
              <a:lnSpc>
                <a:spcPct val="150000"/>
              </a:lnSpc>
            </a:pPr>
            <a:r>
              <a:rPr lang="zh-CN" altLang="en-US" dirty="0">
                <a:solidFill>
                  <a:srgbClr val="000000"/>
                </a:solidFill>
                <a:latin typeface="Adobe Arabic" panose="020F0502020204030204"/>
                <a:ea typeface="微软雅黑"/>
                <a:cs typeface="+mn-ea"/>
                <a:sym typeface="+mn-lt"/>
              </a:rPr>
              <a:t>优秀的团队清楚追求绝对一致的代价太大，所以他们能够相互给予必要的让步。</a:t>
            </a:r>
          </a:p>
        </p:txBody>
      </p:sp>
      <p:sp>
        <p:nvSpPr>
          <p:cNvPr id="11" name="矩形 10"/>
          <p:cNvSpPr/>
          <p:nvPr/>
        </p:nvSpPr>
        <p:spPr>
          <a:xfrm>
            <a:off x="4181498" y="4207589"/>
            <a:ext cx="2694609" cy="1899623"/>
          </a:xfrm>
          <a:prstGeom prst="rect">
            <a:avLst/>
          </a:prstGeom>
        </p:spPr>
        <p:txBody>
          <a:bodyPr wrap="square">
            <a:spAutoFit/>
          </a:bodyPr>
          <a:lstStyle/>
          <a:p>
            <a:pPr>
              <a:lnSpc>
                <a:spcPct val="150000"/>
              </a:lnSpc>
            </a:pPr>
            <a:r>
              <a:rPr lang="zh-CN" altLang="en-US" sz="1600" dirty="0">
                <a:solidFill>
                  <a:srgbClr val="000000"/>
                </a:solidFill>
                <a:latin typeface="Adobe Arabic" panose="020F0502020204030204"/>
                <a:ea typeface="微软雅黑"/>
                <a:cs typeface="+mn-ea"/>
                <a:sym typeface="+mn-lt"/>
              </a:rPr>
              <a:t>优秀的团队为他们能够齐心协力地为集体制定出的目标奋斗而感到自豪，尽管有时候他们并没有一定可以取得成功的把握。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par>
                                <p:cTn id="15" presetID="3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1000" fill="hold"/>
                                        <p:tgtEl>
                                          <p:spTgt spid="8"/>
                                        </p:tgtEl>
                                        <p:attrNameLst>
                                          <p:attrName>ppt_w</p:attrName>
                                        </p:attrNameLst>
                                      </p:cBhvr>
                                      <p:tavLst>
                                        <p:tav tm="0">
                                          <p:val>
                                            <p:fltVal val="0"/>
                                          </p:val>
                                        </p:tav>
                                        <p:tav tm="100000">
                                          <p:val>
                                            <p:strVal val="#ppt_w"/>
                                          </p:val>
                                        </p:tav>
                                      </p:tavLst>
                                    </p:anim>
                                    <p:anim calcmode="lin" valueType="num">
                                      <p:cBhvr>
                                        <p:cTn id="18" dur="1000" fill="hold"/>
                                        <p:tgtEl>
                                          <p:spTgt spid="8"/>
                                        </p:tgtEl>
                                        <p:attrNameLst>
                                          <p:attrName>ppt_h</p:attrName>
                                        </p:attrNameLst>
                                      </p:cBhvr>
                                      <p:tavLst>
                                        <p:tav tm="0">
                                          <p:val>
                                            <p:fltVal val="0"/>
                                          </p:val>
                                        </p:tav>
                                        <p:tav tm="100000">
                                          <p:val>
                                            <p:strVal val="#ppt_h"/>
                                          </p:val>
                                        </p:tav>
                                      </p:tavLst>
                                    </p:anim>
                                    <p:anim calcmode="lin" valueType="num">
                                      <p:cBhvr>
                                        <p:cTn id="19" dur="1000" fill="hold"/>
                                        <p:tgtEl>
                                          <p:spTgt spid="8"/>
                                        </p:tgtEl>
                                        <p:attrNameLst>
                                          <p:attrName>style.rotation</p:attrName>
                                        </p:attrNameLst>
                                      </p:cBhvr>
                                      <p:tavLst>
                                        <p:tav tm="0">
                                          <p:val>
                                            <p:fltVal val="90"/>
                                          </p:val>
                                        </p:tav>
                                        <p:tav tm="100000">
                                          <p:val>
                                            <p:fltVal val="0"/>
                                          </p:val>
                                        </p:tav>
                                      </p:tavLst>
                                    </p:anim>
                                    <p:animEffect transition="in" filter="fade">
                                      <p:cBhvr>
                                        <p:cTn id="20" dur="1000"/>
                                        <p:tgtEl>
                                          <p:spTgt spid="8"/>
                                        </p:tgtEl>
                                      </p:cBhvr>
                                    </p:animEffect>
                                  </p:childTnLst>
                                </p:cTn>
                              </p:par>
                              <p:par>
                                <p:cTn id="21" presetID="3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style.rotation</p:attrName>
                                        </p:attrNameLst>
                                      </p:cBhvr>
                                      <p:tavLst>
                                        <p:tav tm="0">
                                          <p:val>
                                            <p:fltVal val="90"/>
                                          </p:val>
                                        </p:tav>
                                        <p:tav tm="100000">
                                          <p:val>
                                            <p:fltVal val="0"/>
                                          </p:val>
                                        </p:tav>
                                      </p:tavLst>
                                    </p:anim>
                                    <p:animEffect transition="in" filter="fade">
                                      <p:cBhvr>
                                        <p:cTn id="26" dur="1000"/>
                                        <p:tgtEl>
                                          <p:spTgt spid="9"/>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一、欠缺投入的原因</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3714750" y="2548919"/>
            <a:ext cx="4762500" cy="3400425"/>
          </a:xfrm>
          <a:prstGeom prst="flowChartDecision">
            <a:avLst/>
          </a:prstGeom>
        </p:spPr>
      </p:pic>
      <p:sp>
        <p:nvSpPr>
          <p:cNvPr id="10" name="流程图: 决策 9"/>
          <p:cNvSpPr/>
          <p:nvPr/>
        </p:nvSpPr>
        <p:spPr>
          <a:xfrm>
            <a:off x="2614052" y="2817194"/>
            <a:ext cx="1826285" cy="1223611"/>
          </a:xfrm>
          <a:prstGeom prst="flowChartDecisi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01</a:t>
            </a:r>
            <a:endParaRPr lang="zh-CN" altLang="en-US" b="1" dirty="0">
              <a:latin typeface="微软雅黑" panose="020B0503020204020204" pitchFamily="34" charset="-122"/>
              <a:ea typeface="微软雅黑" panose="020B0503020204020204" pitchFamily="34" charset="-122"/>
            </a:endParaRPr>
          </a:p>
        </p:txBody>
      </p:sp>
      <p:sp>
        <p:nvSpPr>
          <p:cNvPr id="11" name="流程图: 决策 10"/>
          <p:cNvSpPr/>
          <p:nvPr/>
        </p:nvSpPr>
        <p:spPr>
          <a:xfrm>
            <a:off x="7810107" y="2817194"/>
            <a:ext cx="1826285" cy="1223611"/>
          </a:xfrm>
          <a:prstGeom prst="flowChartDecisi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03</a:t>
            </a:r>
            <a:endParaRPr lang="zh-CN" altLang="en-US" b="1" dirty="0">
              <a:latin typeface="微软雅黑" panose="020B0503020204020204" pitchFamily="34" charset="-122"/>
              <a:ea typeface="微软雅黑" panose="020B0503020204020204" pitchFamily="34" charset="-122"/>
            </a:endParaRPr>
          </a:p>
        </p:txBody>
      </p:sp>
      <p:sp>
        <p:nvSpPr>
          <p:cNvPr id="12" name="流程图: 决策 11"/>
          <p:cNvSpPr/>
          <p:nvPr/>
        </p:nvSpPr>
        <p:spPr>
          <a:xfrm>
            <a:off x="2614051" y="4383269"/>
            <a:ext cx="1826285" cy="1223611"/>
          </a:xfrm>
          <a:prstGeom prst="flowChartDecisi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02</a:t>
            </a:r>
            <a:endParaRPr lang="zh-CN" altLang="en-US" b="1" dirty="0">
              <a:latin typeface="微软雅黑" panose="020B0503020204020204" pitchFamily="34" charset="-122"/>
              <a:ea typeface="微软雅黑" panose="020B0503020204020204" pitchFamily="34" charset="-122"/>
            </a:endParaRPr>
          </a:p>
        </p:txBody>
      </p:sp>
      <p:sp>
        <p:nvSpPr>
          <p:cNvPr id="13" name="流程图: 决策 12"/>
          <p:cNvSpPr/>
          <p:nvPr/>
        </p:nvSpPr>
        <p:spPr>
          <a:xfrm>
            <a:off x="7827390" y="4309080"/>
            <a:ext cx="1826285" cy="1223611"/>
          </a:xfrm>
          <a:prstGeom prst="flowChartDecisi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04</a:t>
            </a:r>
            <a:endParaRPr lang="zh-CN" altLang="en-US"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483124" y="2672833"/>
            <a:ext cx="2420331" cy="1121461"/>
          </a:xfrm>
          <a:prstGeom prst="rect">
            <a:avLst/>
          </a:prstGeom>
          <a:noFill/>
        </p:spPr>
        <p:txBody>
          <a:bodyPr wrap="square">
            <a:spAutoFit/>
          </a:bodyPr>
          <a:lstStyle/>
          <a:p>
            <a:pPr marL="514350" marR="0" lvl="0" indent="-51435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队伍中的指令和主要工作任务模糊；</a:t>
            </a:r>
            <a:endParaRPr kumimoji="0" lang="en-US" altLang="zh-CN"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endParaRPr>
          </a:p>
        </p:txBody>
      </p:sp>
      <p:sp>
        <p:nvSpPr>
          <p:cNvPr id="16" name="文本框 15"/>
          <p:cNvSpPr txBox="1"/>
          <p:nvPr/>
        </p:nvSpPr>
        <p:spPr>
          <a:xfrm>
            <a:off x="483124" y="4273885"/>
            <a:ext cx="2420331" cy="1675459"/>
          </a:xfrm>
          <a:prstGeom prst="rect">
            <a:avLst/>
          </a:prstGeom>
          <a:noFill/>
        </p:spPr>
        <p:txBody>
          <a:bodyPr wrap="square">
            <a:spAutoFit/>
          </a:bodyPr>
          <a:lstStyle/>
          <a:p>
            <a:pPr marL="514350" marR="0" lvl="0" indent="-51435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使由于不必要的拖延和过多的分析而错过商机；</a:t>
            </a:r>
          </a:p>
        </p:txBody>
      </p:sp>
      <p:sp>
        <p:nvSpPr>
          <p:cNvPr id="17" name="文本框 16"/>
          <p:cNvSpPr txBox="1"/>
          <p:nvPr/>
        </p:nvSpPr>
        <p:spPr>
          <a:xfrm>
            <a:off x="9140645" y="2766587"/>
            <a:ext cx="2568231" cy="1121461"/>
          </a:xfrm>
          <a:prstGeom prst="rect">
            <a:avLst/>
          </a:prstGeom>
          <a:noFill/>
        </p:spPr>
        <p:txBody>
          <a:bodyPr wrap="square">
            <a:spAutoFit/>
          </a:bodyPr>
          <a:lstStyle/>
          <a:p>
            <a:pPr marL="514350" marR="0" lvl="0"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避导致大家缺乏自信，惧怕失败； </a:t>
            </a:r>
            <a:endParaRPr kumimoji="0" lang="en-US" altLang="zh-CN"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endParaRPr>
          </a:p>
        </p:txBody>
      </p:sp>
      <p:sp>
        <p:nvSpPr>
          <p:cNvPr id="18" name="文本框 17"/>
          <p:cNvSpPr txBox="1"/>
          <p:nvPr/>
        </p:nvSpPr>
        <p:spPr>
          <a:xfrm>
            <a:off x="9140645" y="4212945"/>
            <a:ext cx="2568231" cy="1121461"/>
          </a:xfrm>
          <a:prstGeom prst="rect">
            <a:avLst/>
          </a:prstGeom>
          <a:noFill/>
        </p:spPr>
        <p:txBody>
          <a:bodyPr wrap="square">
            <a:spAutoFit/>
          </a:bodyPr>
          <a:lstStyle/>
          <a:p>
            <a:pPr marL="514350" marR="0" lvl="0"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反复讨论，无法作出决定；</a:t>
            </a:r>
          </a:p>
        </p:txBody>
      </p:sp>
      <p:sp>
        <p:nvSpPr>
          <p:cNvPr id="20" name="文本框 19"/>
          <p:cNvSpPr txBox="1"/>
          <p:nvPr/>
        </p:nvSpPr>
        <p:spPr>
          <a:xfrm>
            <a:off x="3559247" y="5750490"/>
            <a:ext cx="6094428" cy="567463"/>
          </a:xfrm>
          <a:prstGeom prst="rect">
            <a:avLst/>
          </a:prstGeom>
          <a:noFill/>
        </p:spPr>
        <p:txBody>
          <a:bodyPr wrap="square">
            <a:spAutoFit/>
          </a:bodyPr>
          <a:lstStyle/>
          <a:p>
            <a:pPr marL="514350" marR="0" lvl="0" indent="-514350" algn="l" defTabSz="914400" rtl="0" eaLnBrk="1" fontAlgn="auto" latinLnBrk="0" hangingPunct="1">
              <a:lnSpc>
                <a:spcPct val="200000"/>
              </a:lnSpc>
              <a:spcBef>
                <a:spcPts val="0"/>
              </a:spcBef>
              <a:spcAft>
                <a:spcPts val="0"/>
              </a:spcAft>
              <a:buClrTx/>
              <a:buSzTx/>
              <a:buFontTx/>
              <a:buNone/>
              <a:defRPr/>
            </a:pPr>
            <a:r>
              <a:rPr kumimoji="0" lang="en-US" altLang="zh-CN" sz="1800" b="0" i="1" u="none" strike="noStrike" kern="1200" cap="none" spc="0" normalizeH="0" baseline="0" noProof="0" dirty="0">
                <a:ln>
                  <a:noFill/>
                </a:ln>
                <a:solidFill>
                  <a:srgbClr val="FA563A"/>
                </a:solidFill>
                <a:effectLst/>
                <a:uLnTx/>
                <a:uFillTx/>
                <a:latin typeface="Adobe Arabic" panose="020F0502020204030204"/>
                <a:ea typeface="微软雅黑"/>
                <a:cs typeface="+mn-ea"/>
                <a:sym typeface="+mn-lt"/>
              </a:rPr>
              <a:t>5 </a:t>
            </a:r>
            <a:r>
              <a:rPr kumimoji="0" lang="en-US" altLang="zh-CN" sz="1800" b="0" i="0" u="none" strike="noStrike" kern="1200" cap="none" spc="0" normalizeH="0" baseline="0" noProof="0" dirty="0">
                <a:ln>
                  <a:noFill/>
                </a:ln>
                <a:solidFill>
                  <a:srgbClr val="FA563A"/>
                </a:solidFill>
                <a:effectLst/>
                <a:uLnTx/>
                <a:uFillTx/>
                <a:latin typeface="Adobe Arabic" panose="020F0502020204030204"/>
                <a:ea typeface="微软雅黑"/>
                <a:cs typeface="+mn-ea"/>
                <a:sym typeface="+mn-lt"/>
              </a:rPr>
              <a:t>   </a:t>
            </a:r>
            <a:r>
              <a:rPr kumimoji="0" lang="zh-CN" altLang="en-US" sz="1800" b="0" i="0" u="none" strike="noStrike" kern="1200" cap="none" spc="0" normalizeH="0" baseline="0" noProof="0" dirty="0">
                <a:ln>
                  <a:noFill/>
                </a:ln>
                <a:solidFill>
                  <a:srgbClr val="FA563A"/>
                </a:solidFill>
                <a:effectLst/>
                <a:uLnTx/>
                <a:uFillTx/>
                <a:latin typeface="Adobe Arabic" panose="020F0502020204030204"/>
                <a:ea typeface="微软雅黑"/>
                <a:cs typeface="+mn-ea"/>
                <a:sym typeface="+mn-lt"/>
              </a:rPr>
              <a:t>把团队成员对已经作出的决定反复提出质疑。</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750"/>
                                        <p:tgtEl>
                                          <p:spTgt spid="12"/>
                                        </p:tgtEl>
                                      </p:cBhvr>
                                    </p:animEffect>
                                    <p:anim calcmode="lin" valueType="num">
                                      <p:cBhvr>
                                        <p:cTn id="25" dur="750" fill="hold"/>
                                        <p:tgtEl>
                                          <p:spTgt spid="12"/>
                                        </p:tgtEl>
                                        <p:attrNameLst>
                                          <p:attrName>ppt_x</p:attrName>
                                        </p:attrNameLst>
                                      </p:cBhvr>
                                      <p:tavLst>
                                        <p:tav tm="0">
                                          <p:val>
                                            <p:strVal val="#ppt_x"/>
                                          </p:val>
                                        </p:tav>
                                        <p:tav tm="100000">
                                          <p:val>
                                            <p:strVal val="#ppt_x"/>
                                          </p:val>
                                        </p:tav>
                                      </p:tavLst>
                                    </p:anim>
                                    <p:anim calcmode="lin" valueType="num">
                                      <p:cBhvr>
                                        <p:cTn id="26" dur="750" fill="hold"/>
                                        <p:tgtEl>
                                          <p:spTgt spid="12"/>
                                        </p:tgtEl>
                                        <p:attrNameLst>
                                          <p:attrName>ppt_y</p:attrName>
                                        </p:attrNameLst>
                                      </p:cBhvr>
                                      <p:tavLst>
                                        <p:tav tm="0">
                                          <p:val>
                                            <p:strVal val="#ppt_y+.1"/>
                                          </p:val>
                                        </p:tav>
                                        <p:tav tm="100000">
                                          <p:val>
                                            <p:strVal val="#ppt_y"/>
                                          </p:val>
                                        </p:tav>
                                      </p:tavLst>
                                    </p:anim>
                                  </p:childTnLst>
                                </p:cTn>
                              </p:par>
                            </p:childTnLst>
                          </p:cTn>
                        </p:par>
                        <p:par>
                          <p:cTn id="27" fill="hold">
                            <p:stCondLst>
                              <p:cond delay="3000"/>
                            </p:stCondLst>
                            <p:childTnLst>
                              <p:par>
                                <p:cTn id="28" presetID="42"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750"/>
                                        <p:tgtEl>
                                          <p:spTgt spid="11"/>
                                        </p:tgtEl>
                                      </p:cBhvr>
                                    </p:animEffect>
                                    <p:anim calcmode="lin" valueType="num">
                                      <p:cBhvr>
                                        <p:cTn id="31" dur="750" fill="hold"/>
                                        <p:tgtEl>
                                          <p:spTgt spid="11"/>
                                        </p:tgtEl>
                                        <p:attrNameLst>
                                          <p:attrName>ppt_x</p:attrName>
                                        </p:attrNameLst>
                                      </p:cBhvr>
                                      <p:tavLst>
                                        <p:tav tm="0">
                                          <p:val>
                                            <p:strVal val="#ppt_x"/>
                                          </p:val>
                                        </p:tav>
                                        <p:tav tm="100000">
                                          <p:val>
                                            <p:strVal val="#ppt_x"/>
                                          </p:val>
                                        </p:tav>
                                      </p:tavLst>
                                    </p:anim>
                                    <p:anim calcmode="lin" valueType="num">
                                      <p:cBhvr>
                                        <p:cTn id="32" dur="750" fill="hold"/>
                                        <p:tgtEl>
                                          <p:spTgt spid="11"/>
                                        </p:tgtEl>
                                        <p:attrNameLst>
                                          <p:attrName>ppt_y</p:attrName>
                                        </p:attrNameLst>
                                      </p:cBhvr>
                                      <p:tavLst>
                                        <p:tav tm="0">
                                          <p:val>
                                            <p:strVal val="#ppt_y+.1"/>
                                          </p:val>
                                        </p:tav>
                                        <p:tav tm="100000">
                                          <p:val>
                                            <p:strVal val="#ppt_y"/>
                                          </p:val>
                                        </p:tav>
                                      </p:tavLst>
                                    </p:anim>
                                  </p:childTnLst>
                                </p:cTn>
                              </p:par>
                            </p:childTnLst>
                          </p:cTn>
                        </p:par>
                        <p:par>
                          <p:cTn id="33" fill="hold">
                            <p:stCondLst>
                              <p:cond delay="4000"/>
                            </p:stCondLst>
                            <p:childTnLst>
                              <p:par>
                                <p:cTn id="34" presetID="42"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750"/>
                                        <p:tgtEl>
                                          <p:spTgt spid="13"/>
                                        </p:tgtEl>
                                      </p:cBhvr>
                                    </p:animEffect>
                                    <p:anim calcmode="lin" valueType="num">
                                      <p:cBhvr>
                                        <p:cTn id="37" dur="750" fill="hold"/>
                                        <p:tgtEl>
                                          <p:spTgt spid="13"/>
                                        </p:tgtEl>
                                        <p:attrNameLst>
                                          <p:attrName>ppt_x</p:attrName>
                                        </p:attrNameLst>
                                      </p:cBhvr>
                                      <p:tavLst>
                                        <p:tav tm="0">
                                          <p:val>
                                            <p:strVal val="#ppt_x"/>
                                          </p:val>
                                        </p:tav>
                                        <p:tav tm="100000">
                                          <p:val>
                                            <p:strVal val="#ppt_x"/>
                                          </p:val>
                                        </p:tav>
                                      </p:tavLst>
                                    </p:anim>
                                    <p:anim calcmode="lin" valueType="num">
                                      <p:cBhvr>
                                        <p:cTn id="38" dur="750" fill="hold"/>
                                        <p:tgtEl>
                                          <p:spTgt spid="13"/>
                                        </p:tgtEl>
                                        <p:attrNameLst>
                                          <p:attrName>ppt_y</p:attrName>
                                        </p:attrNameLst>
                                      </p:cBhvr>
                                      <p:tavLst>
                                        <p:tav tm="0">
                                          <p:val>
                                            <p:strVal val="#ppt_y+.1"/>
                                          </p:val>
                                        </p:tav>
                                        <p:tav tm="100000">
                                          <p:val>
                                            <p:strVal val="#ppt_y"/>
                                          </p:val>
                                        </p:tav>
                                      </p:tavLst>
                                    </p:anim>
                                  </p:childTnLst>
                                </p:cTn>
                              </p:par>
                            </p:childTnLst>
                          </p:cTn>
                        </p:par>
                        <p:par>
                          <p:cTn id="39" fill="hold">
                            <p:stCondLst>
                              <p:cond delay="5000"/>
                            </p:stCondLst>
                            <p:childTnLst>
                              <p:par>
                                <p:cTn id="40" presetID="16" presetClass="entr" presetSubtype="21"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arn(inVertical)">
                                      <p:cBhvr>
                                        <p:cTn id="42" dur="500"/>
                                        <p:tgtEl>
                                          <p:spTgt spid="15"/>
                                        </p:tgtEl>
                                      </p:cBhvr>
                                    </p:animEffect>
                                  </p:childTnLst>
                                </p:cTn>
                              </p:par>
                            </p:childTnLst>
                          </p:cTn>
                        </p:par>
                        <p:par>
                          <p:cTn id="43" fill="hold">
                            <p:stCondLst>
                              <p:cond delay="5500"/>
                            </p:stCondLst>
                            <p:childTnLst>
                              <p:par>
                                <p:cTn id="44" presetID="16" presetClass="entr" presetSubtype="2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par>
                          <p:cTn id="47" fill="hold">
                            <p:stCondLst>
                              <p:cond delay="6000"/>
                            </p:stCondLst>
                            <p:childTnLst>
                              <p:par>
                                <p:cTn id="48" presetID="16" presetClass="entr" presetSubtype="21"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barn(inVertical)">
                                      <p:cBhvr>
                                        <p:cTn id="50" dur="500"/>
                                        <p:tgtEl>
                                          <p:spTgt spid="17"/>
                                        </p:tgtEl>
                                      </p:cBhvr>
                                    </p:animEffect>
                                  </p:childTnLst>
                                </p:cTn>
                              </p:par>
                            </p:childTnLst>
                          </p:cTn>
                        </p:par>
                        <p:par>
                          <p:cTn id="51" fill="hold">
                            <p:stCondLst>
                              <p:cond delay="6500"/>
                            </p:stCondLst>
                            <p:childTnLst>
                              <p:par>
                                <p:cTn id="52" presetID="16" presetClass="entr" presetSubtype="21" fill="hold" grpId="0" nodeType="afterEffect">
                                  <p:stCondLst>
                                    <p:cond delay="0"/>
                                  </p:stCondLst>
                                  <p:childTnLst>
                                    <p:set>
                                      <p:cBhvr>
                                        <p:cTn id="53" dur="1" fill="hold">
                                          <p:stCondLst>
                                            <p:cond delay="0"/>
                                          </p:stCondLst>
                                        </p:cTn>
                                        <p:tgtEl>
                                          <p:spTgt spid="18"/>
                                        </p:tgtEl>
                                        <p:attrNameLst>
                                          <p:attrName>style.visibility</p:attrName>
                                        </p:attrNameLst>
                                      </p:cBhvr>
                                      <p:to>
                                        <p:strVal val="visible"/>
                                      </p:to>
                                    </p:set>
                                    <p:animEffect transition="in" filter="barn(inVertical)">
                                      <p:cBhvr>
                                        <p:cTn id="54" dur="500"/>
                                        <p:tgtEl>
                                          <p:spTgt spid="18"/>
                                        </p:tgtEl>
                                      </p:cBhvr>
                                    </p:animEffect>
                                  </p:childTnLst>
                                </p:cTn>
                              </p:par>
                              <p:par>
                                <p:cTn id="55" presetID="22" presetClass="entr" presetSubtype="4" fill="hold" grpId="0" nodeType="with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down)">
                                      <p:cBhvr>
                                        <p:cTn id="5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P spid="11" grpId="0" animBg="1"/>
      <p:bldP spid="12" grpId="0" animBg="1"/>
      <p:bldP spid="13" grpId="0" animBg="1"/>
      <p:bldP spid="15" grpId="0"/>
      <p:bldP spid="16" grpId="0"/>
      <p:bldP spid="17" grpId="0"/>
      <p:bldP spid="18"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二、全力投入</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rotWithShape="1">
          <a:blip r:embed="rId2"/>
          <a:srcRect l="20000" t="4955" r="20000" b="4955"/>
          <a:stretch>
            <a:fillRect/>
          </a:stretch>
        </p:blipFill>
        <p:spPr>
          <a:xfrm>
            <a:off x="8945715" y="2915072"/>
            <a:ext cx="2857500" cy="2857500"/>
          </a:xfrm>
          <a:prstGeom prst="rect">
            <a:avLst/>
          </a:prstGeom>
        </p:spPr>
      </p:pic>
      <p:grpSp>
        <p:nvGrpSpPr>
          <p:cNvPr id="15" name="组合 14"/>
          <p:cNvGrpSpPr/>
          <p:nvPr/>
        </p:nvGrpSpPr>
        <p:grpSpPr>
          <a:xfrm>
            <a:off x="558707" y="2773631"/>
            <a:ext cx="4411746" cy="772358"/>
            <a:chOff x="848411" y="2773631"/>
            <a:chExt cx="4411746" cy="772358"/>
          </a:xfrm>
        </p:grpSpPr>
        <p:sp>
          <p:nvSpPr>
            <p:cNvPr id="11" name="任意多边形: 形状 10"/>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1</a:t>
              </a:r>
              <a:endParaRPr lang="zh-CN" altLang="en-US" sz="2000" kern="12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制定出明确的工作方向和工作重点；</a:t>
              </a:r>
              <a:endParaRPr kumimoji="0" lang="en-US" altLang="zh-CN"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endParaRPr>
            </a:p>
          </p:txBody>
        </p:sp>
      </p:grpSp>
      <p:grpSp>
        <p:nvGrpSpPr>
          <p:cNvPr id="19" name="组合 18"/>
          <p:cNvGrpSpPr/>
          <p:nvPr/>
        </p:nvGrpSpPr>
        <p:grpSpPr>
          <a:xfrm>
            <a:off x="558707" y="3867055"/>
            <a:ext cx="4411746" cy="772358"/>
            <a:chOff x="848411" y="2773631"/>
            <a:chExt cx="4411746" cy="772358"/>
          </a:xfrm>
        </p:grpSpPr>
        <p:sp>
          <p:nvSpPr>
            <p:cNvPr id="20" name="任意多边形: 形状 19"/>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2</a:t>
              </a:r>
              <a:endParaRPr lang="zh-CN" altLang="en-US" sz="2000" kern="12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公平听取全体成员的意见；</a:t>
              </a:r>
            </a:p>
          </p:txBody>
        </p:sp>
      </p:grpSp>
      <p:grpSp>
        <p:nvGrpSpPr>
          <p:cNvPr id="22" name="组合 21"/>
          <p:cNvGrpSpPr/>
          <p:nvPr/>
        </p:nvGrpSpPr>
        <p:grpSpPr>
          <a:xfrm>
            <a:off x="558707" y="5000214"/>
            <a:ext cx="4411746" cy="772358"/>
            <a:chOff x="848411" y="2773631"/>
            <a:chExt cx="4411746" cy="772358"/>
          </a:xfrm>
        </p:grpSpPr>
        <p:sp>
          <p:nvSpPr>
            <p:cNvPr id="23" name="任意多边形: 形状 22"/>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dirty="0">
                  <a:latin typeface="微软雅黑" panose="020B0503020204020204" pitchFamily="34" charset="-122"/>
                  <a:ea typeface="微软雅黑" panose="020B0503020204020204" pitchFamily="34" charset="-122"/>
                </a:rPr>
                <a:t>3</a:t>
              </a:r>
              <a:endParaRPr lang="zh-CN" altLang="en-US" sz="2000" kern="12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培养从失误中学习的能力； </a:t>
              </a:r>
              <a:endParaRPr kumimoji="0" lang="en-US" altLang="zh-CN"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endParaRPr>
            </a:p>
          </p:txBody>
        </p:sp>
      </p:grpSp>
      <p:grpSp>
        <p:nvGrpSpPr>
          <p:cNvPr id="25" name="组合 24"/>
          <p:cNvGrpSpPr/>
          <p:nvPr/>
        </p:nvGrpSpPr>
        <p:grpSpPr>
          <a:xfrm>
            <a:off x="5241929" y="2773631"/>
            <a:ext cx="4411746" cy="772358"/>
            <a:chOff x="848411" y="2773631"/>
            <a:chExt cx="4411746" cy="772358"/>
          </a:xfrm>
        </p:grpSpPr>
        <p:sp>
          <p:nvSpPr>
            <p:cNvPr id="26" name="任意多边形: 形状 25"/>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kern="1200" dirty="0">
                  <a:latin typeface="微软雅黑" panose="020B0503020204020204" pitchFamily="34" charset="-122"/>
                  <a:ea typeface="微软雅黑" panose="020B0503020204020204" pitchFamily="34" charset="-122"/>
                </a:rPr>
                <a:t>4</a:t>
              </a:r>
              <a:endParaRPr lang="zh-CN" altLang="en-US" sz="2000" kern="1200"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在竞争对手中学习的能力；</a:t>
              </a:r>
            </a:p>
          </p:txBody>
        </p:sp>
      </p:grpSp>
      <p:grpSp>
        <p:nvGrpSpPr>
          <p:cNvPr id="28" name="组合 27"/>
          <p:cNvGrpSpPr/>
          <p:nvPr/>
        </p:nvGrpSpPr>
        <p:grpSpPr>
          <a:xfrm>
            <a:off x="5241928" y="3872291"/>
            <a:ext cx="4411746" cy="772358"/>
            <a:chOff x="848411" y="2773631"/>
            <a:chExt cx="4411746" cy="772358"/>
          </a:xfrm>
        </p:grpSpPr>
        <p:sp>
          <p:nvSpPr>
            <p:cNvPr id="29" name="任意多边形: 形状 28"/>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dirty="0">
                  <a:latin typeface="微软雅黑" panose="020B0503020204020204" pitchFamily="34" charset="-122"/>
                  <a:ea typeface="微软雅黑" panose="020B0503020204020204" pitchFamily="34" charset="-122"/>
                </a:rPr>
                <a:t>5</a:t>
              </a:r>
              <a:endParaRPr lang="zh-CN" altLang="en-US" sz="2000" kern="12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不存犹豫，勇往直前；</a:t>
              </a:r>
            </a:p>
          </p:txBody>
        </p:sp>
      </p:grpSp>
      <p:grpSp>
        <p:nvGrpSpPr>
          <p:cNvPr id="31" name="组合 30"/>
          <p:cNvGrpSpPr/>
          <p:nvPr/>
        </p:nvGrpSpPr>
        <p:grpSpPr>
          <a:xfrm>
            <a:off x="5241928" y="4970951"/>
            <a:ext cx="4411746" cy="772358"/>
            <a:chOff x="848411" y="2773631"/>
            <a:chExt cx="4411746" cy="772358"/>
          </a:xfrm>
        </p:grpSpPr>
        <p:sp>
          <p:nvSpPr>
            <p:cNvPr id="32" name="任意多边形: 形状 31"/>
            <p:cNvSpPr/>
            <p:nvPr/>
          </p:nvSpPr>
          <p:spPr>
            <a:xfrm>
              <a:off x="848411" y="2813366"/>
              <a:ext cx="732623" cy="732623"/>
            </a:xfrm>
            <a:custGeom>
              <a:avLst/>
              <a:gdLst>
                <a:gd name="connsiteX0" fmla="*/ 2115406 w 2980266"/>
                <a:gd name="connsiteY0" fmla="*/ 475169 h 2980266"/>
                <a:gd name="connsiteX1" fmla="*/ 2347223 w 2980266"/>
                <a:gd name="connsiteY1" fmla="*/ 280641 h 2980266"/>
                <a:gd name="connsiteX2" fmla="*/ 2532418 w 2980266"/>
                <a:gd name="connsiteY2" fmla="*/ 436038 h 2980266"/>
                <a:gd name="connsiteX3" fmla="*/ 2381100 w 2980266"/>
                <a:gd name="connsiteY3" fmla="*/ 698113 h 2980266"/>
                <a:gd name="connsiteX4" fmla="*/ 2621526 w 2980266"/>
                <a:gd name="connsiteY4" fmla="*/ 1114543 h 2980266"/>
                <a:gd name="connsiteX5" fmla="*/ 2924149 w 2980266"/>
                <a:gd name="connsiteY5" fmla="*/ 1114535 h 2980266"/>
                <a:gd name="connsiteX6" fmla="*/ 2966129 w 2980266"/>
                <a:gd name="connsiteY6" fmla="*/ 1352617 h 2980266"/>
                <a:gd name="connsiteX7" fmla="*/ 2681754 w 2980266"/>
                <a:gd name="connsiteY7" fmla="*/ 1456113 h 2980266"/>
                <a:gd name="connsiteX8" fmla="*/ 2598255 w 2980266"/>
                <a:gd name="connsiteY8" fmla="*/ 1929659 h 2980266"/>
                <a:gd name="connsiteX9" fmla="*/ 2830082 w 2980266"/>
                <a:gd name="connsiteY9" fmla="*/ 2124176 h 2980266"/>
                <a:gd name="connsiteX10" fmla="*/ 2709205 w 2980266"/>
                <a:gd name="connsiteY10" fmla="*/ 2333542 h 2980266"/>
                <a:gd name="connsiteX11" fmla="*/ 2424835 w 2980266"/>
                <a:gd name="connsiteY11" fmla="*/ 2230031 h 2980266"/>
                <a:gd name="connsiteX12" fmla="*/ 2056481 w 2980266"/>
                <a:gd name="connsiteY12" fmla="*/ 2539116 h 2980266"/>
                <a:gd name="connsiteX13" fmla="*/ 2109039 w 2980266"/>
                <a:gd name="connsiteY13" fmla="*/ 2837141 h 2980266"/>
                <a:gd name="connsiteX14" fmla="*/ 1881863 w 2980266"/>
                <a:gd name="connsiteY14" fmla="*/ 2919826 h 2980266"/>
                <a:gd name="connsiteX15" fmla="*/ 1730559 w 2980266"/>
                <a:gd name="connsiteY15" fmla="*/ 2657743 h 2980266"/>
                <a:gd name="connsiteX16" fmla="*/ 1249707 w 2980266"/>
                <a:gd name="connsiteY16" fmla="*/ 2657743 h 2980266"/>
                <a:gd name="connsiteX17" fmla="*/ 1098403 w 2980266"/>
                <a:gd name="connsiteY17" fmla="*/ 2919826 h 2980266"/>
                <a:gd name="connsiteX18" fmla="*/ 871227 w 2980266"/>
                <a:gd name="connsiteY18" fmla="*/ 2837141 h 2980266"/>
                <a:gd name="connsiteX19" fmla="*/ 923785 w 2980266"/>
                <a:gd name="connsiteY19" fmla="*/ 2539117 h 2980266"/>
                <a:gd name="connsiteX20" fmla="*/ 555431 w 2980266"/>
                <a:gd name="connsiteY20" fmla="*/ 2230032 h 2980266"/>
                <a:gd name="connsiteX21" fmla="*/ 271061 w 2980266"/>
                <a:gd name="connsiteY21" fmla="*/ 2333542 h 2980266"/>
                <a:gd name="connsiteX22" fmla="*/ 150184 w 2980266"/>
                <a:gd name="connsiteY22" fmla="*/ 2124176 h 2980266"/>
                <a:gd name="connsiteX23" fmla="*/ 382011 w 2980266"/>
                <a:gd name="connsiteY23" fmla="*/ 1929660 h 2980266"/>
                <a:gd name="connsiteX24" fmla="*/ 298512 w 2980266"/>
                <a:gd name="connsiteY24" fmla="*/ 1456114 h 2980266"/>
                <a:gd name="connsiteX25" fmla="*/ 14137 w 2980266"/>
                <a:gd name="connsiteY25" fmla="*/ 1352617 h 2980266"/>
                <a:gd name="connsiteX26" fmla="*/ 56117 w 2980266"/>
                <a:gd name="connsiteY26" fmla="*/ 1114535 h 2980266"/>
                <a:gd name="connsiteX27" fmla="*/ 358740 w 2980266"/>
                <a:gd name="connsiteY27" fmla="*/ 1114543 h 2980266"/>
                <a:gd name="connsiteX28" fmla="*/ 599166 w 2980266"/>
                <a:gd name="connsiteY28" fmla="*/ 698113 h 2980266"/>
                <a:gd name="connsiteX29" fmla="*/ 447848 w 2980266"/>
                <a:gd name="connsiteY29" fmla="*/ 436038 h 2980266"/>
                <a:gd name="connsiteX30" fmla="*/ 633043 w 2980266"/>
                <a:gd name="connsiteY30" fmla="*/ 280641 h 2980266"/>
                <a:gd name="connsiteX31" fmla="*/ 864860 w 2980266"/>
                <a:gd name="connsiteY31" fmla="*/ 475169 h 2980266"/>
                <a:gd name="connsiteX32" fmla="*/ 1316713 w 2980266"/>
                <a:gd name="connsiteY32" fmla="*/ 310708 h 2980266"/>
                <a:gd name="connsiteX33" fmla="*/ 1369255 w 2980266"/>
                <a:gd name="connsiteY33" fmla="*/ 12681 h 2980266"/>
                <a:gd name="connsiteX34" fmla="*/ 1611011 w 2980266"/>
                <a:gd name="connsiteY34" fmla="*/ 12681 h 2980266"/>
                <a:gd name="connsiteX35" fmla="*/ 1663553 w 2980266"/>
                <a:gd name="connsiteY35" fmla="*/ 310708 h 2980266"/>
                <a:gd name="connsiteX36" fmla="*/ 2115406 w 2980266"/>
                <a:gd name="connsiteY36" fmla="*/ 475169 h 2980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2980266" h="2980266">
                  <a:moveTo>
                    <a:pt x="2115406" y="475169"/>
                  </a:moveTo>
                  <a:lnTo>
                    <a:pt x="2347223" y="280641"/>
                  </a:lnTo>
                  <a:lnTo>
                    <a:pt x="2532418" y="436038"/>
                  </a:lnTo>
                  <a:lnTo>
                    <a:pt x="2381100" y="698113"/>
                  </a:lnTo>
                  <a:cubicBezTo>
                    <a:pt x="2488696" y="819151"/>
                    <a:pt x="2570502" y="960843"/>
                    <a:pt x="2621526" y="1114543"/>
                  </a:cubicBezTo>
                  <a:lnTo>
                    <a:pt x="2924149" y="1114535"/>
                  </a:lnTo>
                  <a:lnTo>
                    <a:pt x="2966129" y="1352617"/>
                  </a:lnTo>
                  <a:lnTo>
                    <a:pt x="2681754" y="1456113"/>
                  </a:lnTo>
                  <a:cubicBezTo>
                    <a:pt x="2686376" y="1617995"/>
                    <a:pt x="2657965" y="1779121"/>
                    <a:pt x="2598255" y="1929659"/>
                  </a:cubicBezTo>
                  <a:lnTo>
                    <a:pt x="2830082" y="2124176"/>
                  </a:lnTo>
                  <a:lnTo>
                    <a:pt x="2709205" y="2333542"/>
                  </a:lnTo>
                  <a:lnTo>
                    <a:pt x="2424835" y="2230031"/>
                  </a:lnTo>
                  <a:cubicBezTo>
                    <a:pt x="2324320" y="2357010"/>
                    <a:pt x="2198986" y="2462178"/>
                    <a:pt x="2056481" y="2539116"/>
                  </a:cubicBezTo>
                  <a:lnTo>
                    <a:pt x="2109039" y="2837141"/>
                  </a:lnTo>
                  <a:lnTo>
                    <a:pt x="1881863" y="2919826"/>
                  </a:lnTo>
                  <a:lnTo>
                    <a:pt x="1730559" y="2657743"/>
                  </a:lnTo>
                  <a:cubicBezTo>
                    <a:pt x="1571939" y="2690405"/>
                    <a:pt x="1408327" y="2690405"/>
                    <a:pt x="1249707" y="2657743"/>
                  </a:cubicBezTo>
                  <a:lnTo>
                    <a:pt x="1098403" y="2919826"/>
                  </a:lnTo>
                  <a:lnTo>
                    <a:pt x="871227" y="2837141"/>
                  </a:lnTo>
                  <a:lnTo>
                    <a:pt x="923785" y="2539117"/>
                  </a:lnTo>
                  <a:cubicBezTo>
                    <a:pt x="781280" y="2462179"/>
                    <a:pt x="655947" y="2357011"/>
                    <a:pt x="555431" y="2230032"/>
                  </a:cubicBezTo>
                  <a:lnTo>
                    <a:pt x="271061" y="2333542"/>
                  </a:lnTo>
                  <a:lnTo>
                    <a:pt x="150184" y="2124176"/>
                  </a:lnTo>
                  <a:lnTo>
                    <a:pt x="382011" y="1929660"/>
                  </a:lnTo>
                  <a:cubicBezTo>
                    <a:pt x="322301" y="1779122"/>
                    <a:pt x="293890" y="1617995"/>
                    <a:pt x="298512" y="1456114"/>
                  </a:cubicBezTo>
                  <a:lnTo>
                    <a:pt x="14137" y="1352617"/>
                  </a:lnTo>
                  <a:lnTo>
                    <a:pt x="56117" y="1114535"/>
                  </a:lnTo>
                  <a:lnTo>
                    <a:pt x="358740" y="1114543"/>
                  </a:lnTo>
                  <a:cubicBezTo>
                    <a:pt x="409764" y="960843"/>
                    <a:pt x="491570" y="819151"/>
                    <a:pt x="599166" y="698113"/>
                  </a:cubicBezTo>
                  <a:lnTo>
                    <a:pt x="447848" y="436038"/>
                  </a:lnTo>
                  <a:lnTo>
                    <a:pt x="633043" y="280641"/>
                  </a:lnTo>
                  <a:lnTo>
                    <a:pt x="864860" y="475169"/>
                  </a:lnTo>
                  <a:cubicBezTo>
                    <a:pt x="1002743" y="390226"/>
                    <a:pt x="1156488" y="334267"/>
                    <a:pt x="1316713" y="310708"/>
                  </a:cubicBezTo>
                  <a:lnTo>
                    <a:pt x="1369255" y="12681"/>
                  </a:lnTo>
                  <a:lnTo>
                    <a:pt x="1611011" y="12681"/>
                  </a:lnTo>
                  <a:lnTo>
                    <a:pt x="1663553" y="310708"/>
                  </a:lnTo>
                  <a:cubicBezTo>
                    <a:pt x="1823778" y="334267"/>
                    <a:pt x="1977523" y="390226"/>
                    <a:pt x="2115406" y="475169"/>
                  </a:cubicBezTo>
                  <a:close/>
                </a:path>
              </a:pathLst>
            </a:custGeom>
            <a:solidFill>
              <a:srgbClr val="FA563A"/>
            </a:solidFill>
            <a:ln>
              <a:solidFill>
                <a:srgbClr val="FA563A"/>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70286" tIns="769233" rIns="670286" bIns="821355" numCol="1" spcCol="1270" anchor="ctr" anchorCtr="0">
              <a:noAutofit/>
            </a:bodyPr>
            <a:lstStyle/>
            <a:p>
              <a:pPr marL="0" lvl="0" indent="0" algn="ctr" defTabSz="2489200">
                <a:lnSpc>
                  <a:spcPct val="90000"/>
                </a:lnSpc>
                <a:spcBef>
                  <a:spcPct val="0"/>
                </a:spcBef>
                <a:spcAft>
                  <a:spcPct val="35000"/>
                </a:spcAft>
                <a:buNone/>
              </a:pPr>
              <a:r>
                <a:rPr lang="en-US" altLang="zh-CN" sz="2000" dirty="0">
                  <a:latin typeface="微软雅黑" panose="020B0503020204020204" pitchFamily="34" charset="-122"/>
                  <a:ea typeface="微软雅黑" panose="020B0503020204020204" pitchFamily="34" charset="-122"/>
                </a:rPr>
                <a:t>6</a:t>
              </a:r>
              <a:endParaRPr lang="zh-CN" altLang="en-US" sz="2000" kern="1200"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1581035" y="2773631"/>
              <a:ext cx="3679122" cy="567463"/>
            </a:xfrm>
            <a:prstGeom prst="rect">
              <a:avLst/>
            </a:prstGeom>
            <a:noFill/>
          </p:spPr>
          <p:txBody>
            <a:bodyPr wrap="square">
              <a:spAutoFit/>
            </a:bodyPr>
            <a:lstStyle/>
            <a:p>
              <a:pPr marR="0" lvl="0" algn="l" defTabSz="914400" rtl="0" eaLnBrk="1" fontAlgn="auto" latinLnBrk="0" hangingPunct="1">
                <a:lnSpc>
                  <a:spcPct val="2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000000">
                      <a:lumMod val="95000"/>
                      <a:lumOff val="5000"/>
                    </a:srgbClr>
                  </a:solidFill>
                  <a:effectLst/>
                  <a:uLnTx/>
                  <a:uFillTx/>
                  <a:latin typeface="Adobe Arabic" panose="020F0502020204030204"/>
                  <a:ea typeface="微软雅黑"/>
                  <a:cs typeface="+mn-ea"/>
                  <a:sym typeface="+mn-lt"/>
                </a:rPr>
                <a:t>必要时果断调整工作方向。</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2"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left)">
                                      <p:cBhvr>
                                        <p:cTn id="30" dur="500"/>
                                        <p:tgtEl>
                                          <p:spTgt spid="25"/>
                                        </p:tgtEl>
                                      </p:cBhvr>
                                    </p:animEffect>
                                  </p:childTnLst>
                                </p:cTn>
                              </p:par>
                            </p:childTnLst>
                          </p:cTn>
                        </p:par>
                        <p:par>
                          <p:cTn id="31" fill="hold">
                            <p:stCondLst>
                              <p:cond delay="3000"/>
                            </p:stCondLst>
                            <p:childTnLst>
                              <p:par>
                                <p:cTn id="32" presetID="22" presetClass="entr" presetSubtype="8" fill="hold"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3500"/>
                            </p:stCondLst>
                            <p:childTnLst>
                              <p:par>
                                <p:cTn id="36" presetID="22" presetClass="entr" presetSubtype="8" fill="hold" nodeType="after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362271" y="2418185"/>
            <a:ext cx="2757243" cy="3841214"/>
          </a:xfrm>
          <a:prstGeom prst="rect">
            <a:avLst/>
          </a:prstGeom>
        </p:spPr>
      </p:pic>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二、全力投入团队的方法</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矩形 8"/>
          <p:cNvSpPr/>
          <p:nvPr/>
        </p:nvSpPr>
        <p:spPr>
          <a:xfrm>
            <a:off x="4567384" y="2418185"/>
            <a:ext cx="2757243" cy="3841214"/>
          </a:xfrm>
          <a:prstGeom prst="rect">
            <a:avLst/>
          </a:prstGeom>
          <a:solidFill>
            <a:srgbClr val="FF6C4B"/>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latin typeface="微软雅黑" panose="020B0503020204020204" pitchFamily="34" charset="-122"/>
                <a:ea typeface="微软雅黑" panose="020B0503020204020204" pitchFamily="34" charset="-122"/>
              </a:rPr>
              <a:t>全力投入</a:t>
            </a:r>
          </a:p>
        </p:txBody>
      </p:sp>
      <p:grpSp>
        <p:nvGrpSpPr>
          <p:cNvPr id="15" name="组合 14"/>
          <p:cNvGrpSpPr/>
          <p:nvPr/>
        </p:nvGrpSpPr>
        <p:grpSpPr>
          <a:xfrm>
            <a:off x="8072486" y="2418185"/>
            <a:ext cx="2757243" cy="3841214"/>
            <a:chOff x="8072486" y="2418185"/>
            <a:chExt cx="2757243" cy="3841214"/>
          </a:xfrm>
        </p:grpSpPr>
        <p:sp>
          <p:nvSpPr>
            <p:cNvPr id="10" name="矩形 9"/>
            <p:cNvSpPr/>
            <p:nvPr/>
          </p:nvSpPr>
          <p:spPr>
            <a:xfrm>
              <a:off x="8072486" y="2418185"/>
              <a:ext cx="2757243" cy="3841214"/>
            </a:xfrm>
            <a:prstGeom prst="rect">
              <a:avLst/>
            </a:prstGeom>
            <a:solidFill>
              <a:srgbClr val="FA563A"/>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sp>
          <p:nvSpPr>
            <p:cNvPr id="11" name="矩形 10"/>
            <p:cNvSpPr/>
            <p:nvPr/>
          </p:nvSpPr>
          <p:spPr>
            <a:xfrm>
              <a:off x="8295530" y="3836635"/>
              <a:ext cx="1499128" cy="400110"/>
            </a:xfrm>
            <a:prstGeom prst="rect">
              <a:avLst/>
            </a:prstGeom>
          </p:spPr>
          <p:txBody>
            <a:bodyPr wrap="none">
              <a:spAutoFit/>
            </a:bodyPr>
            <a:lstStyle/>
            <a:p>
              <a:pPr marL="285750" indent="-285750">
                <a:buFont typeface="Wingdings" panose="05000000000000000000" pitchFamily="2" charset="2"/>
                <a:buChar char="Ø"/>
              </a:pPr>
              <a:r>
                <a:rPr lang="zh-CN" altLang="en-US" sz="2000" dirty="0">
                  <a:solidFill>
                    <a:schemeClr val="bg1"/>
                  </a:solidFill>
                  <a:latin typeface="Adobe Arabic" panose="020F0502020204030204"/>
                  <a:ea typeface="微软雅黑"/>
                  <a:cs typeface="+mn-ea"/>
                  <a:sym typeface="+mn-lt"/>
                </a:rPr>
                <a:t>统一口径</a:t>
              </a:r>
            </a:p>
          </p:txBody>
        </p:sp>
        <p:sp>
          <p:nvSpPr>
            <p:cNvPr id="12" name="矩形 11"/>
            <p:cNvSpPr/>
            <p:nvPr/>
          </p:nvSpPr>
          <p:spPr>
            <a:xfrm>
              <a:off x="8295530" y="3100438"/>
              <a:ext cx="2012089" cy="400110"/>
            </a:xfrm>
            <a:prstGeom prst="rect">
              <a:avLst/>
            </a:prstGeom>
          </p:spPr>
          <p:txBody>
            <a:bodyPr wrap="none">
              <a:spAutoFit/>
            </a:bodyPr>
            <a:lstStyle/>
            <a:p>
              <a:pPr marL="285750" indent="-285750">
                <a:buFont typeface="Wingdings" panose="05000000000000000000" pitchFamily="2" charset="2"/>
                <a:buChar char="Ø"/>
              </a:pPr>
              <a:r>
                <a:rPr lang="zh-CN" altLang="en-US" sz="2000" dirty="0">
                  <a:solidFill>
                    <a:schemeClr val="bg1"/>
                  </a:solidFill>
                  <a:latin typeface="Adobe Arabic" panose="020F0502020204030204"/>
                  <a:ea typeface="微软雅黑"/>
                  <a:cs typeface="+mn-ea"/>
                  <a:sym typeface="+mn-lt"/>
                </a:rPr>
                <a:t>低风险激进法</a:t>
              </a:r>
            </a:p>
          </p:txBody>
        </p:sp>
        <p:sp>
          <p:nvSpPr>
            <p:cNvPr id="13" name="矩形 12"/>
            <p:cNvSpPr/>
            <p:nvPr/>
          </p:nvSpPr>
          <p:spPr>
            <a:xfrm>
              <a:off x="8295530" y="5309996"/>
              <a:ext cx="2012089" cy="400110"/>
            </a:xfrm>
            <a:prstGeom prst="rect">
              <a:avLst/>
            </a:prstGeom>
          </p:spPr>
          <p:txBody>
            <a:bodyPr wrap="none">
              <a:spAutoFit/>
            </a:bodyPr>
            <a:lstStyle/>
            <a:p>
              <a:pPr marL="285750" indent="-285750">
                <a:buFont typeface="Wingdings" panose="05000000000000000000" pitchFamily="2" charset="2"/>
                <a:buChar char="Ø"/>
              </a:pPr>
              <a:r>
                <a:rPr lang="zh-CN" altLang="en-US" sz="2000" dirty="0">
                  <a:solidFill>
                    <a:schemeClr val="bg1"/>
                  </a:solidFill>
                  <a:latin typeface="Adobe Arabic" panose="020F0502020204030204"/>
                  <a:ea typeface="微软雅黑"/>
                  <a:cs typeface="+mn-ea"/>
                  <a:sym typeface="+mn-lt"/>
                </a:rPr>
                <a:t>确定最后期限</a:t>
              </a:r>
            </a:p>
          </p:txBody>
        </p:sp>
        <p:sp>
          <p:nvSpPr>
            <p:cNvPr id="14" name="矩形 13"/>
            <p:cNvSpPr/>
            <p:nvPr/>
          </p:nvSpPr>
          <p:spPr>
            <a:xfrm>
              <a:off x="8295530" y="4455477"/>
              <a:ext cx="2451027" cy="707886"/>
            </a:xfrm>
            <a:prstGeom prst="rect">
              <a:avLst/>
            </a:prstGeom>
          </p:spPr>
          <p:txBody>
            <a:bodyPr wrap="square">
              <a:spAutoFit/>
            </a:bodyPr>
            <a:lstStyle/>
            <a:p>
              <a:pPr marL="285750" indent="-285750">
                <a:buFont typeface="Wingdings" panose="05000000000000000000" pitchFamily="2" charset="2"/>
                <a:buChar char="Ø"/>
              </a:pPr>
              <a:r>
                <a:rPr lang="zh-CN" altLang="en-US" sz="2000" dirty="0">
                  <a:solidFill>
                    <a:schemeClr val="bg1"/>
                  </a:solidFill>
                  <a:latin typeface="Adobe Arabic" panose="020F0502020204030204"/>
                  <a:ea typeface="微软雅黑"/>
                  <a:cs typeface="+mn-ea"/>
                  <a:sym typeface="+mn-lt"/>
                </a:rPr>
                <a:t>意外和不利情况的分析</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down)">
                                      <p:cBhvr>
                                        <p:cTn id="18" dur="500"/>
                                        <p:tgtEl>
                                          <p:spTgt spid="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down)">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006FD5-DB73-4886-95C7-43BF65EE37AC}"/>
              </a:ext>
            </a:extLst>
          </p:cNvPr>
          <p:cNvSpPr txBox="1"/>
          <p:nvPr/>
        </p:nvSpPr>
        <p:spPr>
          <a:xfrm>
            <a:off x="4573386" y="497956"/>
            <a:ext cx="2357275" cy="271485"/>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algn="ctr"/>
            <a:r>
              <a:rPr lang="zh-CN" altLang="en-US" sz="1764" dirty="0"/>
              <a:t>行业报告资源群</a:t>
            </a:r>
          </a:p>
        </p:txBody>
      </p:sp>
      <p:pic>
        <p:nvPicPr>
          <p:cNvPr id="6" name="图片 5">
            <a:extLst>
              <a:ext uri="{FF2B5EF4-FFF2-40B4-BE49-F238E27FC236}">
                <a16:creationId xmlns:a16="http://schemas.microsoft.com/office/drawing/2014/main" id="{6793E173-5825-4841-B00B-A6601E085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0072" y="907720"/>
            <a:ext cx="1765463" cy="1765463"/>
          </a:xfrm>
          <a:prstGeom prst="rect">
            <a:avLst/>
          </a:prstGeom>
        </p:spPr>
      </p:pic>
      <p:sp>
        <p:nvSpPr>
          <p:cNvPr id="7" name="object 8">
            <a:extLst>
              <a:ext uri="{FF2B5EF4-FFF2-40B4-BE49-F238E27FC236}">
                <a16:creationId xmlns:a16="http://schemas.microsoft.com/office/drawing/2014/main" id="{C2393EC2-B16E-41B7-B10A-7534D9782E4B}"/>
              </a:ext>
            </a:extLst>
          </p:cNvPr>
          <p:cNvSpPr txBox="1"/>
          <p:nvPr/>
        </p:nvSpPr>
        <p:spPr>
          <a:xfrm>
            <a:off x="7320942" y="848098"/>
            <a:ext cx="4127724" cy="1615827"/>
          </a:xfrm>
          <a:prstGeom prst="rect">
            <a:avLst/>
          </a:prstGeom>
        </p:spPr>
        <p:txBody>
          <a:bodyPr vert="horz" wrap="square" lIns="0" tIns="0" rIns="0" bIns="0" rtlCol="0">
            <a:spAutoFit/>
          </a:bodyPr>
          <a:lstStyle/>
          <a:p>
            <a:pPr marL="352793" lvl="1" indent="-352793">
              <a:spcBef>
                <a:spcPts val="1560"/>
              </a:spcBef>
              <a:buFont typeface="+mj-lt"/>
              <a:buAutoNum type="arabicPeriod"/>
            </a:pPr>
            <a:r>
              <a:rPr lang="zh-CN" altLang="en-US" sz="1300" spc="-6" dirty="0">
                <a:latin typeface="+mn-ea"/>
              </a:rPr>
              <a:t>进群福利：进群即领万份行业研究、管理方案及其他学习资源，直接打包下载</a:t>
            </a:r>
          </a:p>
          <a:p>
            <a:pPr marL="352793" lvl="1" indent="-352793">
              <a:spcBef>
                <a:spcPts val="1560"/>
              </a:spcBef>
              <a:buFont typeface="+mj-lt"/>
              <a:buAutoNum type="arabicPeriod"/>
            </a:pPr>
            <a:r>
              <a:rPr lang="zh-CN" altLang="en-US" sz="1300" spc="-6" dirty="0">
                <a:latin typeface="+mn-ea"/>
              </a:rPr>
              <a:t>每日分享：</a:t>
            </a:r>
            <a:r>
              <a:rPr lang="en-US" altLang="zh-CN" sz="1300" spc="-6" dirty="0">
                <a:latin typeface="+mn-ea"/>
              </a:rPr>
              <a:t>6+</a:t>
            </a:r>
            <a:r>
              <a:rPr lang="zh-CN" altLang="en-US" sz="1300" spc="-6" dirty="0">
                <a:latin typeface="+mn-ea"/>
              </a:rPr>
              <a:t>份行业精选、</a:t>
            </a:r>
            <a:r>
              <a:rPr lang="en-US" altLang="zh-CN" sz="1300" spc="-6" dirty="0">
                <a:latin typeface="+mn-ea"/>
              </a:rPr>
              <a:t>3</a:t>
            </a:r>
            <a:r>
              <a:rPr lang="zh-CN" altLang="en-US" sz="1300" spc="-6" dirty="0">
                <a:latin typeface="+mn-ea"/>
              </a:rPr>
              <a:t>个行业主题</a:t>
            </a:r>
          </a:p>
          <a:p>
            <a:pPr marL="352793" lvl="1" indent="-352793">
              <a:spcBef>
                <a:spcPts val="1560"/>
              </a:spcBef>
              <a:buFont typeface="+mj-lt"/>
              <a:buAutoNum type="arabicPeriod"/>
            </a:pPr>
            <a:r>
              <a:rPr lang="zh-CN" altLang="en-US" sz="1300" spc="-6" dirty="0">
                <a:latin typeface="+mn-ea"/>
              </a:rPr>
              <a:t>报告查询：群里直接咨询，免费协助查找</a:t>
            </a:r>
          </a:p>
          <a:p>
            <a:pPr marL="352793" lvl="1" indent="-352793">
              <a:spcBef>
                <a:spcPts val="1560"/>
              </a:spcBef>
              <a:buFont typeface="+mj-lt"/>
              <a:buAutoNum type="arabicPeriod"/>
            </a:pPr>
            <a:r>
              <a:rPr lang="zh-CN" altLang="en-US" sz="1300" spc="-6" dirty="0">
                <a:latin typeface="+mn-ea"/>
              </a:rPr>
              <a:t>严禁广告：仅限行业报告交流，禁止一切无关信息</a:t>
            </a:r>
            <a:endParaRPr lang="en-US" altLang="zh-CN" sz="1300" spc="-6" dirty="0">
              <a:latin typeface="+mn-ea"/>
            </a:endParaRPr>
          </a:p>
        </p:txBody>
      </p:sp>
      <p:sp>
        <p:nvSpPr>
          <p:cNvPr id="8" name="object 4">
            <a:extLst>
              <a:ext uri="{FF2B5EF4-FFF2-40B4-BE49-F238E27FC236}">
                <a16:creationId xmlns:a16="http://schemas.microsoft.com/office/drawing/2014/main" id="{028E0713-FCEE-44A0-9264-4AA27B665F59}"/>
              </a:ext>
            </a:extLst>
          </p:cNvPr>
          <p:cNvSpPr txBox="1"/>
          <p:nvPr/>
        </p:nvSpPr>
        <p:spPr>
          <a:xfrm>
            <a:off x="4656096" y="2673184"/>
            <a:ext cx="2191854" cy="174663"/>
          </a:xfrm>
          <a:prstGeom prst="rect">
            <a:avLst/>
          </a:prstGeom>
        </p:spPr>
        <p:txBody>
          <a:bodyPr vert="horz" wrap="square" lIns="0" tIns="0" rIns="0" bIns="0" rtlCol="0">
            <a:spAutoFit/>
          </a:bodyPr>
          <a:lstStyle/>
          <a:p>
            <a:pPr marL="15997" algn="ctr"/>
            <a:r>
              <a:rPr sz="1135" b="1" dirty="0" err="1">
                <a:solidFill>
                  <a:srgbClr val="FF4B41"/>
                </a:solidFill>
                <a:latin typeface="微软雅黑"/>
              </a:rPr>
              <a:t>微信扫码</a:t>
            </a:r>
            <a:r>
              <a:rPr lang="en-US" sz="1135" b="1" dirty="0">
                <a:solidFill>
                  <a:srgbClr val="FF4B41"/>
                </a:solidFill>
                <a:latin typeface="微软雅黑"/>
              </a:rPr>
              <a:t> </a:t>
            </a:r>
            <a:r>
              <a:rPr lang="zh-CN" altLang="en-US" sz="1135" b="1" dirty="0">
                <a:solidFill>
                  <a:srgbClr val="FF4B41"/>
                </a:solidFill>
                <a:latin typeface="微软雅黑"/>
              </a:rPr>
              <a:t>长期有效</a:t>
            </a:r>
            <a:endParaRPr sz="1135" b="1" dirty="0">
              <a:solidFill>
                <a:srgbClr val="FF4B41"/>
              </a:solidFill>
              <a:latin typeface="微软雅黑"/>
            </a:endParaRPr>
          </a:p>
        </p:txBody>
      </p:sp>
      <p:pic>
        <p:nvPicPr>
          <p:cNvPr id="10" name="图片 9">
            <a:extLst>
              <a:ext uri="{FF2B5EF4-FFF2-40B4-BE49-F238E27FC236}">
                <a16:creationId xmlns:a16="http://schemas.microsoft.com/office/drawing/2014/main" id="{0BFD848F-C4BE-49F7-AD26-1EE75D6B56A0}"/>
              </a:ext>
            </a:extLst>
          </p:cNvPr>
          <p:cNvPicPr>
            <a:picLocks noChangeAspect="1"/>
          </p:cNvPicPr>
          <p:nvPr/>
        </p:nvPicPr>
        <p:blipFill>
          <a:blip r:embed="rId4"/>
          <a:stretch>
            <a:fillRect/>
          </a:stretch>
        </p:blipFill>
        <p:spPr>
          <a:xfrm>
            <a:off x="4940094" y="3860284"/>
            <a:ext cx="1760186" cy="1708541"/>
          </a:xfrm>
          <a:prstGeom prst="rect">
            <a:avLst/>
          </a:prstGeom>
        </p:spPr>
      </p:pic>
      <p:sp>
        <p:nvSpPr>
          <p:cNvPr id="12" name="object 3">
            <a:extLst>
              <a:ext uri="{FF2B5EF4-FFF2-40B4-BE49-F238E27FC236}">
                <a16:creationId xmlns:a16="http://schemas.microsoft.com/office/drawing/2014/main" id="{B3A0B248-818C-4FDF-BEF2-26E329404C8A}"/>
              </a:ext>
            </a:extLst>
          </p:cNvPr>
          <p:cNvSpPr txBox="1"/>
          <p:nvPr/>
        </p:nvSpPr>
        <p:spPr>
          <a:xfrm>
            <a:off x="7352786" y="4135731"/>
            <a:ext cx="4302884" cy="1034707"/>
          </a:xfrm>
          <a:prstGeom prst="rect">
            <a:avLst/>
          </a:prstGeom>
        </p:spPr>
        <p:txBody>
          <a:bodyPr vert="horz" wrap="square" lIns="0" tIns="0" rIns="0" bIns="0" rtlCol="0">
            <a:spAutoFit/>
          </a:bodyPr>
          <a:lstStyle/>
          <a:p>
            <a:pPr marR="6399">
              <a:lnSpc>
                <a:spcPct val="132000"/>
              </a:lnSpc>
              <a:spcBef>
                <a:spcPts val="1511"/>
              </a:spcBef>
            </a:pPr>
            <a:r>
              <a:rPr lang="zh-CN" altLang="en-US" sz="1300" spc="-6" dirty="0">
                <a:latin typeface="+mn-ea"/>
              </a:rPr>
              <a:t>专业知识社群：每月分享</a:t>
            </a:r>
            <a:r>
              <a:rPr lang="en-US" altLang="zh-CN" sz="1300" spc="-6" dirty="0">
                <a:latin typeface="+mn-ea"/>
              </a:rPr>
              <a:t>8000+</a:t>
            </a:r>
            <a:r>
              <a:rPr lang="zh-CN" altLang="en-US" sz="1300" spc="-6" dirty="0">
                <a:latin typeface="+mn-ea"/>
              </a:rPr>
              <a:t>份行业研究报告、商业计划、市场研究、企业运营及咨询管理方案等，涵盖科技、金融、教育、互联网、房地产、生物制药、医疗健康等；已成为投资、产业研究、企业运营、价值传播等工作助手。</a:t>
            </a:r>
          </a:p>
        </p:txBody>
      </p:sp>
      <p:sp>
        <p:nvSpPr>
          <p:cNvPr id="11" name="object 2">
            <a:extLst>
              <a:ext uri="{FF2B5EF4-FFF2-40B4-BE49-F238E27FC236}">
                <a16:creationId xmlns:a16="http://schemas.microsoft.com/office/drawing/2014/main" id="{6263412E-8CBD-48B1-AE33-4655BBC4612F}"/>
              </a:ext>
            </a:extLst>
          </p:cNvPr>
          <p:cNvSpPr txBox="1">
            <a:spLocks noGrp="1"/>
          </p:cNvSpPr>
          <p:nvPr>
            <p:ph type="title"/>
          </p:nvPr>
        </p:nvSpPr>
        <p:spPr>
          <a:xfrm>
            <a:off x="4667505" y="3446441"/>
            <a:ext cx="2687821" cy="244362"/>
          </a:xfrm>
          <a:prstGeom prst="rect">
            <a:avLst/>
          </a:prstGeom>
          <a:solidFill>
            <a:schemeClr val="bg1"/>
          </a:solidFill>
        </p:spPr>
        <p:txBody>
          <a:bodyPr vert="horz" wrap="square" lIns="0" tIns="0" rIns="0" bIns="0" rtlCol="0" anchor="ctr" anchorCtr="0">
            <a:spAutoFit/>
          </a:bodyPr>
          <a:lstStyle/>
          <a:p>
            <a:pPr marL="15997" algn="ctr"/>
            <a:r>
              <a:rPr sz="1764" dirty="0" err="1">
                <a:latin typeface="微软雅黑" panose="020B0503020204020204" pitchFamily="34" charset="-122"/>
                <a:ea typeface="微软雅黑" panose="020B0503020204020204" pitchFamily="34" charset="-122"/>
              </a:rPr>
              <a:t>知识星球</a:t>
            </a:r>
            <a:r>
              <a:rPr sz="1764" dirty="0">
                <a:latin typeface="微软雅黑" panose="020B0503020204020204" pitchFamily="34" charset="-122"/>
                <a:ea typeface="微软雅黑" panose="020B0503020204020204" pitchFamily="34" charset="-122"/>
              </a:rPr>
              <a:t> </a:t>
            </a:r>
            <a:r>
              <a:rPr sz="1764" dirty="0" err="1">
                <a:latin typeface="微软雅黑" panose="020B0503020204020204" pitchFamily="34" charset="-122"/>
                <a:ea typeface="微软雅黑" panose="020B0503020204020204" pitchFamily="34" charset="-122"/>
              </a:rPr>
              <a:t>行业与管理资源</a:t>
            </a:r>
            <a:endParaRPr sz="1764" dirty="0">
              <a:latin typeface="微软雅黑" panose="020B0503020204020204" pitchFamily="34" charset="-122"/>
              <a:ea typeface="微软雅黑" panose="020B0503020204020204" pitchFamily="34" charset="-122"/>
            </a:endParaRPr>
          </a:p>
        </p:txBody>
      </p:sp>
      <p:sp>
        <p:nvSpPr>
          <p:cNvPr id="16" name="object 4">
            <a:extLst>
              <a:ext uri="{FF2B5EF4-FFF2-40B4-BE49-F238E27FC236}">
                <a16:creationId xmlns:a16="http://schemas.microsoft.com/office/drawing/2014/main" id="{4ED4F79C-3066-4F74-A367-64947463B5BC}"/>
              </a:ext>
            </a:extLst>
          </p:cNvPr>
          <p:cNvSpPr txBox="1"/>
          <p:nvPr/>
        </p:nvSpPr>
        <p:spPr>
          <a:xfrm>
            <a:off x="4667504" y="5659486"/>
            <a:ext cx="2191854" cy="174663"/>
          </a:xfrm>
          <a:prstGeom prst="rect">
            <a:avLst/>
          </a:prstGeom>
        </p:spPr>
        <p:txBody>
          <a:bodyPr vert="horz" wrap="square" lIns="0" tIns="0" rIns="0" bIns="0" rtlCol="0">
            <a:spAutoFit/>
          </a:bodyPr>
          <a:lstStyle/>
          <a:p>
            <a:pPr marL="15997" algn="ctr"/>
            <a:r>
              <a:rPr sz="1135" b="1" dirty="0" err="1">
                <a:solidFill>
                  <a:srgbClr val="FF4B41"/>
                </a:solidFill>
                <a:latin typeface="微软雅黑"/>
              </a:rPr>
              <a:t>微信扫码</a:t>
            </a:r>
            <a:r>
              <a:rPr lang="en-US" sz="1135" b="1" dirty="0">
                <a:solidFill>
                  <a:srgbClr val="FF4B41"/>
                </a:solidFill>
                <a:latin typeface="微软雅黑"/>
              </a:rPr>
              <a:t> </a:t>
            </a:r>
            <a:r>
              <a:rPr lang="zh-CN" altLang="en-US" sz="1135" b="1" dirty="0">
                <a:solidFill>
                  <a:srgbClr val="FF4B41"/>
                </a:solidFill>
                <a:latin typeface="微软雅黑"/>
              </a:rPr>
              <a:t>行研无忧</a:t>
            </a:r>
            <a:endParaRPr sz="1135" b="1" dirty="0">
              <a:solidFill>
                <a:srgbClr val="FF4B41"/>
              </a:solidFill>
              <a:latin typeface="微软雅黑"/>
            </a:endParaRPr>
          </a:p>
        </p:txBody>
      </p:sp>
      <p:sp>
        <p:nvSpPr>
          <p:cNvPr id="2" name="矩形 1">
            <a:extLst>
              <a:ext uri="{FF2B5EF4-FFF2-40B4-BE49-F238E27FC236}">
                <a16:creationId xmlns:a16="http://schemas.microsoft.com/office/drawing/2014/main" id="{A08E496C-AF3C-619B-EFF9-37AABCAED8EF}"/>
              </a:ext>
            </a:extLst>
          </p:cNvPr>
          <p:cNvSpPr/>
          <p:nvPr/>
        </p:nvSpPr>
        <p:spPr>
          <a:xfrm>
            <a:off x="183588" y="0"/>
            <a:ext cx="3808510" cy="6858000"/>
          </a:xfrm>
          <a:prstGeom prst="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267" dirty="0">
              <a:solidFill>
                <a:schemeClr val="bg1">
                  <a:lumMod val="95000"/>
                </a:schemeClr>
              </a:solidFill>
              <a:highlight>
                <a:srgbClr val="C0C0C0"/>
              </a:highlight>
              <a:latin typeface="+mn-ea"/>
            </a:endParaRPr>
          </a:p>
        </p:txBody>
      </p:sp>
      <p:pic>
        <p:nvPicPr>
          <p:cNvPr id="3" name="图片 2">
            <a:extLst>
              <a:ext uri="{FF2B5EF4-FFF2-40B4-BE49-F238E27FC236}">
                <a16:creationId xmlns:a16="http://schemas.microsoft.com/office/drawing/2014/main" id="{0CC7E813-08B1-4EFA-7C04-022BE87B8C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136" y="2532541"/>
            <a:ext cx="1094373" cy="1094373"/>
          </a:xfrm>
          <a:prstGeom prst="rect">
            <a:avLst/>
          </a:prstGeom>
        </p:spPr>
      </p:pic>
      <p:sp>
        <p:nvSpPr>
          <p:cNvPr id="9" name="文本框 8">
            <a:extLst>
              <a:ext uri="{FF2B5EF4-FFF2-40B4-BE49-F238E27FC236}">
                <a16:creationId xmlns:a16="http://schemas.microsoft.com/office/drawing/2014/main" id="{0DF7D004-7A73-B818-AF99-AC31C197581A}"/>
              </a:ext>
            </a:extLst>
          </p:cNvPr>
          <p:cNvSpPr txBox="1"/>
          <p:nvPr/>
        </p:nvSpPr>
        <p:spPr>
          <a:xfrm>
            <a:off x="584592" y="331639"/>
            <a:ext cx="2535607" cy="1814023"/>
          </a:xfrm>
          <a:prstGeom prst="rect">
            <a:avLst/>
          </a:prstGeom>
          <a:noFill/>
          <a:ln>
            <a:solidFill>
              <a:schemeClr val="accent1"/>
            </a:solidFill>
            <a:prstDash val="sysDot"/>
          </a:ln>
        </p:spPr>
        <p:txBody>
          <a:bodyPr wrap="square" rtlCol="0">
            <a:spAutoFit/>
          </a:bodyPr>
          <a:lstStyle/>
          <a:p>
            <a:r>
              <a:rPr lang="zh-CN" altLang="en-US" sz="1008" dirty="0">
                <a:latin typeface="+mn-ea"/>
              </a:rPr>
              <a:t>免责申明：</a:t>
            </a:r>
            <a:br>
              <a:rPr lang="en-US" altLang="zh-CN" sz="1008" dirty="0">
                <a:latin typeface="+mn-ea"/>
              </a:rPr>
            </a:br>
            <a:endParaRPr lang="en-US" altLang="zh-CN" sz="1261" dirty="0">
              <a:latin typeface="+mn-ea"/>
            </a:endParaRPr>
          </a:p>
          <a:p>
            <a:pPr marL="287951" indent="-287951">
              <a:lnSpc>
                <a:spcPct val="150000"/>
              </a:lnSpc>
              <a:buFont typeface="+mj-lt"/>
              <a:buAutoNum type="arabicPeriod"/>
            </a:pPr>
            <a:r>
              <a:rPr lang="zh-CN" altLang="en-US" sz="1008" dirty="0">
                <a:latin typeface="+mn-ea"/>
              </a:rPr>
              <a:t>本内容非原报告内容</a:t>
            </a:r>
            <a:r>
              <a:rPr lang="en-US" altLang="zh-CN" sz="1008" dirty="0">
                <a:latin typeface="+mn-ea"/>
              </a:rPr>
              <a:t>;</a:t>
            </a:r>
          </a:p>
          <a:p>
            <a:pPr marL="287951" indent="-287951">
              <a:lnSpc>
                <a:spcPct val="150000"/>
              </a:lnSpc>
              <a:buFont typeface="+mj-lt"/>
              <a:buAutoNum type="arabicPeriod"/>
            </a:pPr>
            <a:r>
              <a:rPr lang="zh-CN" altLang="en-US" sz="1008" dirty="0">
                <a:latin typeface="+mn-ea"/>
              </a:rPr>
              <a:t>原报告来源互联网公开数据；如侵权请联系客服微信，第一时间清理；</a:t>
            </a:r>
          </a:p>
          <a:p>
            <a:pPr marL="287951" indent="-287951">
              <a:lnSpc>
                <a:spcPct val="150000"/>
              </a:lnSpc>
              <a:buFont typeface="+mj-lt"/>
              <a:buAutoNum type="arabicPeriod"/>
            </a:pPr>
            <a:r>
              <a:rPr lang="zh-CN" altLang="en-US" sz="1008" dirty="0">
                <a:latin typeface="+mn-ea"/>
              </a:rPr>
              <a:t>原报告仅限社群个人学习，如需它用请联系版权方；</a:t>
            </a:r>
          </a:p>
          <a:p>
            <a:pPr marL="287951" indent="-287951">
              <a:lnSpc>
                <a:spcPct val="150000"/>
              </a:lnSpc>
              <a:buFont typeface="+mj-lt"/>
              <a:buAutoNum type="arabicPeriod"/>
            </a:pPr>
            <a:r>
              <a:rPr lang="zh-CN" altLang="en-US" sz="1008" dirty="0">
                <a:latin typeface="+mn-ea"/>
              </a:rPr>
              <a:t>如有其他疑问请联系微信。</a:t>
            </a:r>
          </a:p>
        </p:txBody>
      </p:sp>
    </p:spTree>
    <p:extLst>
      <p:ext uri="{BB962C8B-B14F-4D97-AF65-F5344CB8AC3E}">
        <p14:creationId xmlns:p14="http://schemas.microsoft.com/office/powerpoint/2010/main" val="39085016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欠缺投入</a:t>
            </a:r>
          </a:p>
        </p:txBody>
      </p:sp>
      <p:grpSp>
        <p:nvGrpSpPr>
          <p:cNvPr id="24" name="组合 23"/>
          <p:cNvGrpSpPr/>
          <p:nvPr/>
        </p:nvGrpSpPr>
        <p:grpSpPr>
          <a:xfrm>
            <a:off x="1381358" y="1959429"/>
            <a:ext cx="9743843" cy="3744685"/>
            <a:chOff x="1381358" y="1959429"/>
            <a:chExt cx="9743843" cy="3744685"/>
          </a:xfrm>
        </p:grpSpPr>
        <p:sp>
          <p:nvSpPr>
            <p:cNvPr id="23" name="任意多边形: 形状 22"/>
            <p:cNvSpPr/>
            <p:nvPr/>
          </p:nvSpPr>
          <p:spPr>
            <a:xfrm>
              <a:off x="1381358" y="1959429"/>
              <a:ext cx="9743843" cy="3744685"/>
            </a:xfrm>
            <a:custGeom>
              <a:avLst/>
              <a:gdLst>
                <a:gd name="connsiteX0" fmla="*/ 9067733 w 9743843"/>
                <a:gd name="connsiteY0" fmla="*/ 180456 h 3744685"/>
                <a:gd name="connsiteX1" fmla="*/ 8926331 w 9743843"/>
                <a:gd name="connsiteY1" fmla="*/ 321858 h 3744685"/>
                <a:gd name="connsiteX2" fmla="*/ 9067733 w 9743843"/>
                <a:gd name="connsiteY2" fmla="*/ 463260 h 3744685"/>
                <a:gd name="connsiteX3" fmla="*/ 9209135 w 9743843"/>
                <a:gd name="connsiteY3" fmla="*/ 321858 h 3744685"/>
                <a:gd name="connsiteX4" fmla="*/ 9067733 w 9743843"/>
                <a:gd name="connsiteY4" fmla="*/ 180456 h 3744685"/>
                <a:gd name="connsiteX5" fmla="*/ 8526019 w 9743843"/>
                <a:gd name="connsiteY5" fmla="*/ 180456 h 3744685"/>
                <a:gd name="connsiteX6" fmla="*/ 8384617 w 9743843"/>
                <a:gd name="connsiteY6" fmla="*/ 321858 h 3744685"/>
                <a:gd name="connsiteX7" fmla="*/ 8526019 w 9743843"/>
                <a:gd name="connsiteY7" fmla="*/ 463260 h 3744685"/>
                <a:gd name="connsiteX8" fmla="*/ 8667421 w 9743843"/>
                <a:gd name="connsiteY8" fmla="*/ 321858 h 3744685"/>
                <a:gd name="connsiteX9" fmla="*/ 8526019 w 9743843"/>
                <a:gd name="connsiteY9" fmla="*/ 180456 h 3744685"/>
                <a:gd name="connsiteX10" fmla="*/ 7984305 w 9743843"/>
                <a:gd name="connsiteY10" fmla="*/ 180456 h 3744685"/>
                <a:gd name="connsiteX11" fmla="*/ 7842903 w 9743843"/>
                <a:gd name="connsiteY11" fmla="*/ 321858 h 3744685"/>
                <a:gd name="connsiteX12" fmla="*/ 7984305 w 9743843"/>
                <a:gd name="connsiteY12" fmla="*/ 463260 h 3744685"/>
                <a:gd name="connsiteX13" fmla="*/ 8125707 w 9743843"/>
                <a:gd name="connsiteY13" fmla="*/ 321858 h 3744685"/>
                <a:gd name="connsiteX14" fmla="*/ 7984305 w 9743843"/>
                <a:gd name="connsiteY14" fmla="*/ 180456 h 3744685"/>
                <a:gd name="connsiteX15" fmla="*/ 7442591 w 9743843"/>
                <a:gd name="connsiteY15" fmla="*/ 180456 h 3744685"/>
                <a:gd name="connsiteX16" fmla="*/ 7301189 w 9743843"/>
                <a:gd name="connsiteY16" fmla="*/ 321858 h 3744685"/>
                <a:gd name="connsiteX17" fmla="*/ 7442591 w 9743843"/>
                <a:gd name="connsiteY17" fmla="*/ 463260 h 3744685"/>
                <a:gd name="connsiteX18" fmla="*/ 7583993 w 9743843"/>
                <a:gd name="connsiteY18" fmla="*/ 321858 h 3744685"/>
                <a:gd name="connsiteX19" fmla="*/ 7442591 w 9743843"/>
                <a:gd name="connsiteY19" fmla="*/ 180456 h 3744685"/>
                <a:gd name="connsiteX20" fmla="*/ 6900877 w 9743843"/>
                <a:gd name="connsiteY20" fmla="*/ 180456 h 3744685"/>
                <a:gd name="connsiteX21" fmla="*/ 6759475 w 9743843"/>
                <a:gd name="connsiteY21" fmla="*/ 321858 h 3744685"/>
                <a:gd name="connsiteX22" fmla="*/ 6900877 w 9743843"/>
                <a:gd name="connsiteY22" fmla="*/ 463260 h 3744685"/>
                <a:gd name="connsiteX23" fmla="*/ 7042279 w 9743843"/>
                <a:gd name="connsiteY23" fmla="*/ 321858 h 3744685"/>
                <a:gd name="connsiteX24" fmla="*/ 6900877 w 9743843"/>
                <a:gd name="connsiteY24" fmla="*/ 180456 h 3744685"/>
                <a:gd name="connsiteX25" fmla="*/ 6359163 w 9743843"/>
                <a:gd name="connsiteY25" fmla="*/ 180456 h 3744685"/>
                <a:gd name="connsiteX26" fmla="*/ 6217761 w 9743843"/>
                <a:gd name="connsiteY26" fmla="*/ 321858 h 3744685"/>
                <a:gd name="connsiteX27" fmla="*/ 6359163 w 9743843"/>
                <a:gd name="connsiteY27" fmla="*/ 463260 h 3744685"/>
                <a:gd name="connsiteX28" fmla="*/ 6500565 w 9743843"/>
                <a:gd name="connsiteY28" fmla="*/ 321858 h 3744685"/>
                <a:gd name="connsiteX29" fmla="*/ 6359163 w 9743843"/>
                <a:gd name="connsiteY29" fmla="*/ 180456 h 3744685"/>
                <a:gd name="connsiteX30" fmla="*/ 5817449 w 9743843"/>
                <a:gd name="connsiteY30" fmla="*/ 180456 h 3744685"/>
                <a:gd name="connsiteX31" fmla="*/ 5676047 w 9743843"/>
                <a:gd name="connsiteY31" fmla="*/ 321858 h 3744685"/>
                <a:gd name="connsiteX32" fmla="*/ 5817449 w 9743843"/>
                <a:gd name="connsiteY32" fmla="*/ 463260 h 3744685"/>
                <a:gd name="connsiteX33" fmla="*/ 5958851 w 9743843"/>
                <a:gd name="connsiteY33" fmla="*/ 321858 h 3744685"/>
                <a:gd name="connsiteX34" fmla="*/ 5817449 w 9743843"/>
                <a:gd name="connsiteY34" fmla="*/ 180456 h 3744685"/>
                <a:gd name="connsiteX35" fmla="*/ 5275735 w 9743843"/>
                <a:gd name="connsiteY35" fmla="*/ 180456 h 3744685"/>
                <a:gd name="connsiteX36" fmla="*/ 5134333 w 9743843"/>
                <a:gd name="connsiteY36" fmla="*/ 321858 h 3744685"/>
                <a:gd name="connsiteX37" fmla="*/ 5275735 w 9743843"/>
                <a:gd name="connsiteY37" fmla="*/ 463260 h 3744685"/>
                <a:gd name="connsiteX38" fmla="*/ 5417137 w 9743843"/>
                <a:gd name="connsiteY38" fmla="*/ 321858 h 3744685"/>
                <a:gd name="connsiteX39" fmla="*/ 5275735 w 9743843"/>
                <a:gd name="connsiteY39" fmla="*/ 180456 h 3744685"/>
                <a:gd name="connsiteX40" fmla="*/ 4734021 w 9743843"/>
                <a:gd name="connsiteY40" fmla="*/ 180456 h 3744685"/>
                <a:gd name="connsiteX41" fmla="*/ 4592619 w 9743843"/>
                <a:gd name="connsiteY41" fmla="*/ 321858 h 3744685"/>
                <a:gd name="connsiteX42" fmla="*/ 4734021 w 9743843"/>
                <a:gd name="connsiteY42" fmla="*/ 463260 h 3744685"/>
                <a:gd name="connsiteX43" fmla="*/ 4875423 w 9743843"/>
                <a:gd name="connsiteY43" fmla="*/ 321858 h 3744685"/>
                <a:gd name="connsiteX44" fmla="*/ 4734021 w 9743843"/>
                <a:gd name="connsiteY44" fmla="*/ 180456 h 3744685"/>
                <a:gd name="connsiteX45" fmla="*/ 4192307 w 9743843"/>
                <a:gd name="connsiteY45" fmla="*/ 180456 h 3744685"/>
                <a:gd name="connsiteX46" fmla="*/ 4050905 w 9743843"/>
                <a:gd name="connsiteY46" fmla="*/ 321858 h 3744685"/>
                <a:gd name="connsiteX47" fmla="*/ 4192307 w 9743843"/>
                <a:gd name="connsiteY47" fmla="*/ 463260 h 3744685"/>
                <a:gd name="connsiteX48" fmla="*/ 4333709 w 9743843"/>
                <a:gd name="connsiteY48" fmla="*/ 321858 h 3744685"/>
                <a:gd name="connsiteX49" fmla="*/ 4192307 w 9743843"/>
                <a:gd name="connsiteY49" fmla="*/ 180456 h 3744685"/>
                <a:gd name="connsiteX50" fmla="*/ 3650593 w 9743843"/>
                <a:gd name="connsiteY50" fmla="*/ 180456 h 3744685"/>
                <a:gd name="connsiteX51" fmla="*/ 3509191 w 9743843"/>
                <a:gd name="connsiteY51" fmla="*/ 321858 h 3744685"/>
                <a:gd name="connsiteX52" fmla="*/ 3650593 w 9743843"/>
                <a:gd name="connsiteY52" fmla="*/ 463260 h 3744685"/>
                <a:gd name="connsiteX53" fmla="*/ 3791995 w 9743843"/>
                <a:gd name="connsiteY53" fmla="*/ 321858 h 3744685"/>
                <a:gd name="connsiteX54" fmla="*/ 3650593 w 9743843"/>
                <a:gd name="connsiteY54" fmla="*/ 180456 h 3744685"/>
                <a:gd name="connsiteX55" fmla="*/ 3108879 w 9743843"/>
                <a:gd name="connsiteY55" fmla="*/ 180456 h 3744685"/>
                <a:gd name="connsiteX56" fmla="*/ 2967477 w 9743843"/>
                <a:gd name="connsiteY56" fmla="*/ 321858 h 3744685"/>
                <a:gd name="connsiteX57" fmla="*/ 3108879 w 9743843"/>
                <a:gd name="connsiteY57" fmla="*/ 463260 h 3744685"/>
                <a:gd name="connsiteX58" fmla="*/ 3250281 w 9743843"/>
                <a:gd name="connsiteY58" fmla="*/ 321858 h 3744685"/>
                <a:gd name="connsiteX59" fmla="*/ 3108879 w 9743843"/>
                <a:gd name="connsiteY59" fmla="*/ 180456 h 3744685"/>
                <a:gd name="connsiteX60" fmla="*/ 2567167 w 9743843"/>
                <a:gd name="connsiteY60" fmla="*/ 180456 h 3744685"/>
                <a:gd name="connsiteX61" fmla="*/ 2425765 w 9743843"/>
                <a:gd name="connsiteY61" fmla="*/ 321858 h 3744685"/>
                <a:gd name="connsiteX62" fmla="*/ 2567167 w 9743843"/>
                <a:gd name="connsiteY62" fmla="*/ 463260 h 3744685"/>
                <a:gd name="connsiteX63" fmla="*/ 2708570 w 9743843"/>
                <a:gd name="connsiteY63" fmla="*/ 321858 h 3744685"/>
                <a:gd name="connsiteX64" fmla="*/ 2567167 w 9743843"/>
                <a:gd name="connsiteY64" fmla="*/ 180456 h 3744685"/>
                <a:gd name="connsiteX65" fmla="*/ 2025453 w 9743843"/>
                <a:gd name="connsiteY65" fmla="*/ 180456 h 3744685"/>
                <a:gd name="connsiteX66" fmla="*/ 1884052 w 9743843"/>
                <a:gd name="connsiteY66" fmla="*/ 321858 h 3744685"/>
                <a:gd name="connsiteX67" fmla="*/ 2025453 w 9743843"/>
                <a:gd name="connsiteY67" fmla="*/ 463260 h 3744685"/>
                <a:gd name="connsiteX68" fmla="*/ 2166856 w 9743843"/>
                <a:gd name="connsiteY68" fmla="*/ 321858 h 3744685"/>
                <a:gd name="connsiteX69" fmla="*/ 2025453 w 9743843"/>
                <a:gd name="connsiteY69" fmla="*/ 180456 h 3744685"/>
                <a:gd name="connsiteX70" fmla="*/ 1483740 w 9743843"/>
                <a:gd name="connsiteY70" fmla="*/ 180456 h 3744685"/>
                <a:gd name="connsiteX71" fmla="*/ 1342338 w 9743843"/>
                <a:gd name="connsiteY71" fmla="*/ 321858 h 3744685"/>
                <a:gd name="connsiteX72" fmla="*/ 1483740 w 9743843"/>
                <a:gd name="connsiteY72" fmla="*/ 463260 h 3744685"/>
                <a:gd name="connsiteX73" fmla="*/ 1625142 w 9743843"/>
                <a:gd name="connsiteY73" fmla="*/ 321858 h 3744685"/>
                <a:gd name="connsiteX74" fmla="*/ 1483740 w 9743843"/>
                <a:gd name="connsiteY74" fmla="*/ 180456 h 3744685"/>
                <a:gd name="connsiteX75" fmla="*/ 942026 w 9743843"/>
                <a:gd name="connsiteY75" fmla="*/ 180456 h 3744685"/>
                <a:gd name="connsiteX76" fmla="*/ 800624 w 9743843"/>
                <a:gd name="connsiteY76" fmla="*/ 321858 h 3744685"/>
                <a:gd name="connsiteX77" fmla="*/ 942026 w 9743843"/>
                <a:gd name="connsiteY77" fmla="*/ 463260 h 3744685"/>
                <a:gd name="connsiteX78" fmla="*/ 1083429 w 9743843"/>
                <a:gd name="connsiteY78" fmla="*/ 321858 h 3744685"/>
                <a:gd name="connsiteX79" fmla="*/ 942026 w 9743843"/>
                <a:gd name="connsiteY79" fmla="*/ 180456 h 3744685"/>
                <a:gd name="connsiteX80" fmla="*/ 400312 w 9743843"/>
                <a:gd name="connsiteY80" fmla="*/ 180456 h 3744685"/>
                <a:gd name="connsiteX81" fmla="*/ 258910 w 9743843"/>
                <a:gd name="connsiteY81" fmla="*/ 321858 h 3744685"/>
                <a:gd name="connsiteX82" fmla="*/ 400312 w 9743843"/>
                <a:gd name="connsiteY82" fmla="*/ 463260 h 3744685"/>
                <a:gd name="connsiteX83" fmla="*/ 541714 w 9743843"/>
                <a:gd name="connsiteY83" fmla="*/ 321858 h 3744685"/>
                <a:gd name="connsiteX84" fmla="*/ 400312 w 9743843"/>
                <a:gd name="connsiteY84" fmla="*/ 180456 h 3744685"/>
                <a:gd name="connsiteX85" fmla="*/ 0 w 9743843"/>
                <a:gd name="connsiteY85" fmla="*/ 0 h 3744685"/>
                <a:gd name="connsiteX86" fmla="*/ 9743843 w 9743843"/>
                <a:gd name="connsiteY86" fmla="*/ 0 h 3744685"/>
                <a:gd name="connsiteX87" fmla="*/ 9743843 w 9743843"/>
                <a:gd name="connsiteY87" fmla="*/ 3744685 h 3744685"/>
                <a:gd name="connsiteX88" fmla="*/ 0 w 9743843"/>
                <a:gd name="connsiteY88" fmla="*/ 3744685 h 37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743843" h="3744685">
                  <a:moveTo>
                    <a:pt x="9067733" y="180456"/>
                  </a:moveTo>
                  <a:cubicBezTo>
                    <a:pt x="8989639" y="180456"/>
                    <a:pt x="8926331" y="243764"/>
                    <a:pt x="8926331" y="321858"/>
                  </a:cubicBezTo>
                  <a:cubicBezTo>
                    <a:pt x="8926331" y="399952"/>
                    <a:pt x="8989639" y="463260"/>
                    <a:pt x="9067733" y="463260"/>
                  </a:cubicBezTo>
                  <a:cubicBezTo>
                    <a:pt x="9145827" y="463260"/>
                    <a:pt x="9209135" y="399952"/>
                    <a:pt x="9209135" y="321858"/>
                  </a:cubicBezTo>
                  <a:cubicBezTo>
                    <a:pt x="9209135" y="243764"/>
                    <a:pt x="9145827" y="180456"/>
                    <a:pt x="9067733" y="180456"/>
                  </a:cubicBezTo>
                  <a:close/>
                  <a:moveTo>
                    <a:pt x="8526019" y="180456"/>
                  </a:moveTo>
                  <a:cubicBezTo>
                    <a:pt x="8447925" y="180456"/>
                    <a:pt x="8384617" y="243764"/>
                    <a:pt x="8384617" y="321858"/>
                  </a:cubicBezTo>
                  <a:cubicBezTo>
                    <a:pt x="8384617" y="399952"/>
                    <a:pt x="8447925" y="463260"/>
                    <a:pt x="8526019" y="463260"/>
                  </a:cubicBezTo>
                  <a:cubicBezTo>
                    <a:pt x="8604113" y="463260"/>
                    <a:pt x="8667421" y="399952"/>
                    <a:pt x="8667421" y="321858"/>
                  </a:cubicBezTo>
                  <a:cubicBezTo>
                    <a:pt x="8667421" y="243764"/>
                    <a:pt x="8604113" y="180456"/>
                    <a:pt x="8526019" y="180456"/>
                  </a:cubicBezTo>
                  <a:close/>
                  <a:moveTo>
                    <a:pt x="7984305" y="180456"/>
                  </a:moveTo>
                  <a:cubicBezTo>
                    <a:pt x="7906211" y="180456"/>
                    <a:pt x="7842903" y="243764"/>
                    <a:pt x="7842903" y="321858"/>
                  </a:cubicBezTo>
                  <a:cubicBezTo>
                    <a:pt x="7842903" y="399952"/>
                    <a:pt x="7906211" y="463260"/>
                    <a:pt x="7984305" y="463260"/>
                  </a:cubicBezTo>
                  <a:cubicBezTo>
                    <a:pt x="8062399" y="463260"/>
                    <a:pt x="8125707" y="399952"/>
                    <a:pt x="8125707" y="321858"/>
                  </a:cubicBezTo>
                  <a:cubicBezTo>
                    <a:pt x="8125707" y="243764"/>
                    <a:pt x="8062399" y="180456"/>
                    <a:pt x="7984305" y="180456"/>
                  </a:cubicBezTo>
                  <a:close/>
                  <a:moveTo>
                    <a:pt x="7442591" y="180456"/>
                  </a:moveTo>
                  <a:cubicBezTo>
                    <a:pt x="7364497" y="180456"/>
                    <a:pt x="7301189" y="243764"/>
                    <a:pt x="7301189" y="321858"/>
                  </a:cubicBezTo>
                  <a:cubicBezTo>
                    <a:pt x="7301189" y="399952"/>
                    <a:pt x="7364497" y="463260"/>
                    <a:pt x="7442591" y="463260"/>
                  </a:cubicBezTo>
                  <a:cubicBezTo>
                    <a:pt x="7520685" y="463260"/>
                    <a:pt x="7583993" y="399952"/>
                    <a:pt x="7583993" y="321858"/>
                  </a:cubicBezTo>
                  <a:cubicBezTo>
                    <a:pt x="7583993" y="243764"/>
                    <a:pt x="7520685" y="180456"/>
                    <a:pt x="7442591" y="180456"/>
                  </a:cubicBezTo>
                  <a:close/>
                  <a:moveTo>
                    <a:pt x="6900877" y="180456"/>
                  </a:moveTo>
                  <a:cubicBezTo>
                    <a:pt x="6822783" y="180456"/>
                    <a:pt x="6759475" y="243764"/>
                    <a:pt x="6759475" y="321858"/>
                  </a:cubicBezTo>
                  <a:cubicBezTo>
                    <a:pt x="6759475" y="399952"/>
                    <a:pt x="6822783" y="463260"/>
                    <a:pt x="6900877" y="463260"/>
                  </a:cubicBezTo>
                  <a:cubicBezTo>
                    <a:pt x="6978971" y="463260"/>
                    <a:pt x="7042279" y="399952"/>
                    <a:pt x="7042279" y="321858"/>
                  </a:cubicBezTo>
                  <a:cubicBezTo>
                    <a:pt x="7042279" y="243764"/>
                    <a:pt x="6978971" y="180456"/>
                    <a:pt x="6900877" y="180456"/>
                  </a:cubicBezTo>
                  <a:close/>
                  <a:moveTo>
                    <a:pt x="6359163" y="180456"/>
                  </a:moveTo>
                  <a:cubicBezTo>
                    <a:pt x="6281069" y="180456"/>
                    <a:pt x="6217761" y="243764"/>
                    <a:pt x="6217761" y="321858"/>
                  </a:cubicBezTo>
                  <a:cubicBezTo>
                    <a:pt x="6217761" y="399952"/>
                    <a:pt x="6281069" y="463260"/>
                    <a:pt x="6359163" y="463260"/>
                  </a:cubicBezTo>
                  <a:cubicBezTo>
                    <a:pt x="6437257" y="463260"/>
                    <a:pt x="6500565" y="399952"/>
                    <a:pt x="6500565" y="321858"/>
                  </a:cubicBezTo>
                  <a:cubicBezTo>
                    <a:pt x="6500565" y="243764"/>
                    <a:pt x="6437257" y="180456"/>
                    <a:pt x="6359163" y="180456"/>
                  </a:cubicBezTo>
                  <a:close/>
                  <a:moveTo>
                    <a:pt x="5817449" y="180456"/>
                  </a:moveTo>
                  <a:cubicBezTo>
                    <a:pt x="5739355" y="180456"/>
                    <a:pt x="5676047" y="243764"/>
                    <a:pt x="5676047" y="321858"/>
                  </a:cubicBezTo>
                  <a:cubicBezTo>
                    <a:pt x="5676047" y="399952"/>
                    <a:pt x="5739355" y="463260"/>
                    <a:pt x="5817449" y="463260"/>
                  </a:cubicBezTo>
                  <a:cubicBezTo>
                    <a:pt x="5895543" y="463260"/>
                    <a:pt x="5958851" y="399952"/>
                    <a:pt x="5958851" y="321858"/>
                  </a:cubicBezTo>
                  <a:cubicBezTo>
                    <a:pt x="5958851" y="243764"/>
                    <a:pt x="5895543" y="180456"/>
                    <a:pt x="5817449" y="180456"/>
                  </a:cubicBezTo>
                  <a:close/>
                  <a:moveTo>
                    <a:pt x="5275735" y="180456"/>
                  </a:moveTo>
                  <a:cubicBezTo>
                    <a:pt x="5197641" y="180456"/>
                    <a:pt x="5134333" y="243764"/>
                    <a:pt x="5134333" y="321858"/>
                  </a:cubicBezTo>
                  <a:cubicBezTo>
                    <a:pt x="5134333" y="399952"/>
                    <a:pt x="5197641" y="463260"/>
                    <a:pt x="5275735" y="463260"/>
                  </a:cubicBezTo>
                  <a:cubicBezTo>
                    <a:pt x="5353829" y="463260"/>
                    <a:pt x="5417137" y="399952"/>
                    <a:pt x="5417137" y="321858"/>
                  </a:cubicBezTo>
                  <a:cubicBezTo>
                    <a:pt x="5417137" y="243764"/>
                    <a:pt x="5353829" y="180456"/>
                    <a:pt x="5275735" y="180456"/>
                  </a:cubicBezTo>
                  <a:close/>
                  <a:moveTo>
                    <a:pt x="4734021" y="180456"/>
                  </a:moveTo>
                  <a:cubicBezTo>
                    <a:pt x="4655927" y="180456"/>
                    <a:pt x="4592619" y="243764"/>
                    <a:pt x="4592619" y="321858"/>
                  </a:cubicBezTo>
                  <a:cubicBezTo>
                    <a:pt x="4592619" y="399952"/>
                    <a:pt x="4655927" y="463260"/>
                    <a:pt x="4734021" y="463260"/>
                  </a:cubicBezTo>
                  <a:cubicBezTo>
                    <a:pt x="4812115" y="463260"/>
                    <a:pt x="4875423" y="399952"/>
                    <a:pt x="4875423" y="321858"/>
                  </a:cubicBezTo>
                  <a:cubicBezTo>
                    <a:pt x="4875423" y="243764"/>
                    <a:pt x="4812115" y="180456"/>
                    <a:pt x="4734021" y="180456"/>
                  </a:cubicBezTo>
                  <a:close/>
                  <a:moveTo>
                    <a:pt x="4192307" y="180456"/>
                  </a:moveTo>
                  <a:cubicBezTo>
                    <a:pt x="4114213" y="180456"/>
                    <a:pt x="4050905" y="243764"/>
                    <a:pt x="4050905" y="321858"/>
                  </a:cubicBezTo>
                  <a:cubicBezTo>
                    <a:pt x="4050905" y="399952"/>
                    <a:pt x="4114213" y="463260"/>
                    <a:pt x="4192307" y="463260"/>
                  </a:cubicBezTo>
                  <a:cubicBezTo>
                    <a:pt x="4270401" y="463260"/>
                    <a:pt x="4333709" y="399952"/>
                    <a:pt x="4333709" y="321858"/>
                  </a:cubicBezTo>
                  <a:cubicBezTo>
                    <a:pt x="4333709" y="243764"/>
                    <a:pt x="4270401" y="180456"/>
                    <a:pt x="4192307" y="180456"/>
                  </a:cubicBezTo>
                  <a:close/>
                  <a:moveTo>
                    <a:pt x="3650593" y="180456"/>
                  </a:moveTo>
                  <a:cubicBezTo>
                    <a:pt x="3572499" y="180456"/>
                    <a:pt x="3509191" y="243764"/>
                    <a:pt x="3509191" y="321858"/>
                  </a:cubicBezTo>
                  <a:cubicBezTo>
                    <a:pt x="3509191" y="399952"/>
                    <a:pt x="3572499" y="463260"/>
                    <a:pt x="3650593" y="463260"/>
                  </a:cubicBezTo>
                  <a:cubicBezTo>
                    <a:pt x="3728687" y="463260"/>
                    <a:pt x="3791995" y="399952"/>
                    <a:pt x="3791995" y="321858"/>
                  </a:cubicBezTo>
                  <a:cubicBezTo>
                    <a:pt x="3791995" y="243764"/>
                    <a:pt x="3728687" y="180456"/>
                    <a:pt x="3650593" y="180456"/>
                  </a:cubicBezTo>
                  <a:close/>
                  <a:moveTo>
                    <a:pt x="3108879" y="180456"/>
                  </a:moveTo>
                  <a:cubicBezTo>
                    <a:pt x="3030785" y="180456"/>
                    <a:pt x="2967477" y="243764"/>
                    <a:pt x="2967477" y="321858"/>
                  </a:cubicBezTo>
                  <a:cubicBezTo>
                    <a:pt x="2967477" y="399952"/>
                    <a:pt x="3030785" y="463260"/>
                    <a:pt x="3108879" y="463260"/>
                  </a:cubicBezTo>
                  <a:cubicBezTo>
                    <a:pt x="3186973" y="463260"/>
                    <a:pt x="3250281" y="399952"/>
                    <a:pt x="3250281" y="321858"/>
                  </a:cubicBezTo>
                  <a:cubicBezTo>
                    <a:pt x="3250281" y="243764"/>
                    <a:pt x="3186973" y="180456"/>
                    <a:pt x="3108879" y="180456"/>
                  </a:cubicBezTo>
                  <a:close/>
                  <a:moveTo>
                    <a:pt x="2567167" y="180456"/>
                  </a:moveTo>
                  <a:cubicBezTo>
                    <a:pt x="2489073" y="180456"/>
                    <a:pt x="2425765" y="243764"/>
                    <a:pt x="2425765" y="321858"/>
                  </a:cubicBezTo>
                  <a:cubicBezTo>
                    <a:pt x="2425765" y="399952"/>
                    <a:pt x="2489073" y="463260"/>
                    <a:pt x="2567167" y="463260"/>
                  </a:cubicBezTo>
                  <a:cubicBezTo>
                    <a:pt x="2645262" y="463260"/>
                    <a:pt x="2708570" y="399952"/>
                    <a:pt x="2708570" y="321858"/>
                  </a:cubicBezTo>
                  <a:cubicBezTo>
                    <a:pt x="2708570" y="243764"/>
                    <a:pt x="2645262" y="180456"/>
                    <a:pt x="2567167" y="180456"/>
                  </a:cubicBezTo>
                  <a:close/>
                  <a:moveTo>
                    <a:pt x="2025453" y="180456"/>
                  </a:moveTo>
                  <a:cubicBezTo>
                    <a:pt x="1947360" y="180456"/>
                    <a:pt x="1884052" y="243764"/>
                    <a:pt x="1884052" y="321858"/>
                  </a:cubicBezTo>
                  <a:cubicBezTo>
                    <a:pt x="1884052" y="399952"/>
                    <a:pt x="1947360" y="463260"/>
                    <a:pt x="2025453" y="463260"/>
                  </a:cubicBezTo>
                  <a:cubicBezTo>
                    <a:pt x="2103548" y="463260"/>
                    <a:pt x="2166856" y="399952"/>
                    <a:pt x="2166856" y="321858"/>
                  </a:cubicBezTo>
                  <a:cubicBezTo>
                    <a:pt x="2166856" y="243764"/>
                    <a:pt x="2103548" y="180456"/>
                    <a:pt x="2025453" y="180456"/>
                  </a:cubicBezTo>
                  <a:close/>
                  <a:moveTo>
                    <a:pt x="1483740" y="180456"/>
                  </a:moveTo>
                  <a:cubicBezTo>
                    <a:pt x="1405646" y="180456"/>
                    <a:pt x="1342338" y="243764"/>
                    <a:pt x="1342338" y="321858"/>
                  </a:cubicBezTo>
                  <a:cubicBezTo>
                    <a:pt x="1342338" y="399952"/>
                    <a:pt x="1405646" y="463260"/>
                    <a:pt x="1483740" y="463260"/>
                  </a:cubicBezTo>
                  <a:cubicBezTo>
                    <a:pt x="1561834" y="463260"/>
                    <a:pt x="1625142" y="399952"/>
                    <a:pt x="1625142" y="321858"/>
                  </a:cubicBezTo>
                  <a:cubicBezTo>
                    <a:pt x="1625142" y="243764"/>
                    <a:pt x="1561834" y="180456"/>
                    <a:pt x="1483740" y="180456"/>
                  </a:cubicBezTo>
                  <a:close/>
                  <a:moveTo>
                    <a:pt x="942026" y="180456"/>
                  </a:moveTo>
                  <a:cubicBezTo>
                    <a:pt x="863932" y="180456"/>
                    <a:pt x="800624" y="243764"/>
                    <a:pt x="800624" y="321858"/>
                  </a:cubicBezTo>
                  <a:cubicBezTo>
                    <a:pt x="800624" y="399952"/>
                    <a:pt x="863932" y="463260"/>
                    <a:pt x="942026" y="463260"/>
                  </a:cubicBezTo>
                  <a:cubicBezTo>
                    <a:pt x="1020120" y="463260"/>
                    <a:pt x="1083429" y="399952"/>
                    <a:pt x="1083429" y="321858"/>
                  </a:cubicBezTo>
                  <a:cubicBezTo>
                    <a:pt x="1083429" y="243764"/>
                    <a:pt x="1020120" y="180456"/>
                    <a:pt x="942026" y="180456"/>
                  </a:cubicBezTo>
                  <a:close/>
                  <a:moveTo>
                    <a:pt x="400312" y="180456"/>
                  </a:moveTo>
                  <a:cubicBezTo>
                    <a:pt x="322218" y="180456"/>
                    <a:pt x="258910" y="243764"/>
                    <a:pt x="258910" y="321858"/>
                  </a:cubicBezTo>
                  <a:cubicBezTo>
                    <a:pt x="258910" y="399952"/>
                    <a:pt x="322218" y="463260"/>
                    <a:pt x="400312" y="463260"/>
                  </a:cubicBezTo>
                  <a:cubicBezTo>
                    <a:pt x="478405" y="463260"/>
                    <a:pt x="541714" y="399952"/>
                    <a:pt x="541714" y="321858"/>
                  </a:cubicBezTo>
                  <a:cubicBezTo>
                    <a:pt x="541714" y="243764"/>
                    <a:pt x="478405" y="180456"/>
                    <a:pt x="400312" y="180456"/>
                  </a:cubicBezTo>
                  <a:close/>
                  <a:moveTo>
                    <a:pt x="0" y="0"/>
                  </a:moveTo>
                  <a:lnTo>
                    <a:pt x="9743843" y="0"/>
                  </a:lnTo>
                  <a:lnTo>
                    <a:pt x="9743843" y="3744685"/>
                  </a:lnTo>
                  <a:lnTo>
                    <a:pt x="0" y="3744685"/>
                  </a:lnTo>
                  <a:close/>
                </a:path>
              </a:pathLst>
            </a:custGeom>
            <a:solidFill>
              <a:srgbClr val="FF6C4B"/>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5" name="TextBox 3"/>
            <p:cNvSpPr txBox="1">
              <a:spLocks noChangeArrowheads="1"/>
            </p:cNvSpPr>
            <p:nvPr/>
          </p:nvSpPr>
          <p:spPr bwMode="auto">
            <a:xfrm>
              <a:off x="2198070" y="2519739"/>
              <a:ext cx="8349342" cy="225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lnSpc>
                  <a:spcPct val="150000"/>
                </a:lnSpc>
              </a:pPr>
              <a:r>
                <a:rPr lang="zh-CN" altLang="en-US" sz="3600" b="1" dirty="0">
                  <a:solidFill>
                    <a:srgbClr val="FFFFFF"/>
                  </a:solidFill>
                  <a:latin typeface="Adobe Arabic" panose="020F0502020204030204"/>
                  <a:ea typeface="微软雅黑"/>
                  <a:cs typeface="+mn-ea"/>
                  <a:sym typeface="+mn-lt"/>
                </a:rPr>
                <a:t>团队领导的任务</a:t>
              </a:r>
              <a:endParaRPr lang="en-US" altLang="zh-CN" sz="3600" b="1" dirty="0">
                <a:solidFill>
                  <a:srgbClr val="FFFFFF"/>
                </a:solidFill>
                <a:latin typeface="Adobe Arabic" panose="020F0502020204030204"/>
                <a:ea typeface="微软雅黑"/>
                <a:cs typeface="+mn-ea"/>
                <a:sym typeface="+mn-lt"/>
              </a:endParaRPr>
            </a:p>
            <a:p>
              <a:pPr eaLnBrk="1" hangingPunct="1">
                <a:lnSpc>
                  <a:spcPct val="150000"/>
                </a:lnSpc>
              </a:pPr>
              <a:r>
                <a:rPr lang="zh-CN" altLang="en-US" sz="2000" dirty="0">
                  <a:solidFill>
                    <a:srgbClr val="FFFFFF"/>
                  </a:solidFill>
                  <a:latin typeface="Adobe Arabic" panose="020F0502020204030204"/>
                  <a:ea typeface="微软雅黑"/>
                  <a:cs typeface="+mn-ea"/>
                  <a:sym typeface="+mn-lt"/>
                </a:rPr>
                <a:t>         团队领导应该比其它成员更能够接受可能作出错误决定的事实，他还应该时刻督促成员们关注实际情况，遵守团队制订的时间计划。团队领导不应该把过多注意力放在追求绝对一致以及绝对把握上。</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barn(inVertical)">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10156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第</a:t>
            </a:r>
            <a:r>
              <a:rPr lang="zh-CN" altLang="en-US" sz="6000" b="1" kern="0" dirty="0">
                <a:solidFill>
                  <a:srgbClr val="FF6C4B"/>
                </a:solidFill>
                <a:latin typeface="Adobe Arabic" panose="020F0502020204030204"/>
                <a:ea typeface="微软雅黑"/>
                <a:cs typeface="+mn-ea"/>
                <a:sym typeface="+mn-lt"/>
              </a:rPr>
              <a:t>四</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部分</a:t>
            </a: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endParaRPr kumimoji="0" lang="en-US" altLang="zh-CN" sz="72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endParaRP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
        <p:nvSpPr>
          <p:cNvPr id="19" name="文本框 18"/>
          <p:cNvSpPr txBox="1"/>
          <p:nvPr/>
        </p:nvSpPr>
        <p:spPr>
          <a:xfrm>
            <a:off x="1629330" y="2617816"/>
            <a:ext cx="4415145" cy="1323439"/>
          </a:xfrm>
          <a:prstGeom prst="rect">
            <a:avLst/>
          </a:prstGeom>
          <a:noFill/>
          <a:ln>
            <a:noFill/>
          </a:ln>
        </p:spPr>
        <p:txBody>
          <a:bodyPr wrap="square" rtlCol="0">
            <a:spAutoFit/>
          </a:bodyPr>
          <a:lstStyle/>
          <a:p>
            <a:pPr algn="dist">
              <a:defRPr/>
            </a:pPr>
            <a:r>
              <a:rPr lang="zh-CN" altLang="en-US" sz="8000" b="1" dirty="0">
                <a:solidFill>
                  <a:srgbClr val="FA563A"/>
                </a:solidFill>
                <a:latin typeface="Adobe Arabic" panose="020F0502020204030204"/>
                <a:ea typeface="微软雅黑"/>
                <a:cs typeface="+mn-ea"/>
                <a:sym typeface="+mn-lt"/>
              </a:rPr>
              <a:t>逃避责任</a:t>
            </a:r>
          </a:p>
        </p:txBody>
      </p:sp>
      <p:sp>
        <p:nvSpPr>
          <p:cNvPr id="20" name="矩形 19"/>
          <p:cNvSpPr/>
          <p:nvPr/>
        </p:nvSpPr>
        <p:spPr>
          <a:xfrm>
            <a:off x="1802428" y="3999200"/>
            <a:ext cx="4113248" cy="523220"/>
          </a:xfrm>
          <a:prstGeom prst="rect">
            <a:avLst/>
          </a:prstGeom>
        </p:spPr>
        <p:txBody>
          <a:bodyPr wrap="square">
            <a:spAutoFit/>
          </a:bodyPr>
          <a:lstStyle/>
          <a:p>
            <a:pPr algn="dist"/>
            <a:r>
              <a:rPr lang="en-US" altLang="zh-CN" sz="2800" dirty="0">
                <a:solidFill>
                  <a:srgbClr val="FA563A"/>
                </a:solidFill>
                <a:latin typeface="Adobe Arabic" panose="020F0502020204030204"/>
                <a:ea typeface="微软雅黑"/>
                <a:cs typeface="+mn-ea"/>
                <a:sym typeface="+mn-lt"/>
              </a:rPr>
              <a:t>Shirk responsibility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iterate type="lt">
                                    <p:tmPct val="5000"/>
                                  </p:iterate>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style.rotation</p:attrName>
                                        </p:attrNameLst>
                                      </p:cBhvr>
                                      <p:tavLst>
                                        <p:tav tm="0">
                                          <p:val>
                                            <p:fltVal val="90"/>
                                          </p:val>
                                        </p:tav>
                                        <p:tav tm="100000">
                                          <p:val>
                                            <p:fltVal val="0"/>
                                          </p:val>
                                        </p:tav>
                                      </p:tavLst>
                                    </p:anim>
                                    <p:animEffect transition="in" filter="fade">
                                      <p:cBhvr>
                                        <p:cTn id="45" dur="1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35"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逃避责任</a:t>
            </a:r>
          </a:p>
        </p:txBody>
      </p:sp>
      <p:sp>
        <p:nvSpPr>
          <p:cNvPr id="7" name="矩形 6"/>
          <p:cNvSpPr/>
          <p:nvPr/>
        </p:nvSpPr>
        <p:spPr>
          <a:xfrm>
            <a:off x="339365" y="4751109"/>
            <a:ext cx="11500701" cy="1084083"/>
          </a:xfrm>
          <a:prstGeom prst="rect">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2"/>
          <a:stretch>
            <a:fillRect/>
          </a:stretch>
        </p:blipFill>
        <p:spPr>
          <a:xfrm>
            <a:off x="6551629" y="1947510"/>
            <a:ext cx="4986354" cy="3560257"/>
          </a:xfrm>
          <a:prstGeom prst="rect">
            <a:avLst/>
          </a:prstGeom>
        </p:spPr>
      </p:pic>
      <p:grpSp>
        <p:nvGrpSpPr>
          <p:cNvPr id="11" name="组合 10"/>
          <p:cNvGrpSpPr/>
          <p:nvPr/>
        </p:nvGrpSpPr>
        <p:grpSpPr>
          <a:xfrm>
            <a:off x="806537" y="2225163"/>
            <a:ext cx="5584835" cy="2276573"/>
            <a:chOff x="806537" y="2225163"/>
            <a:chExt cx="5584835" cy="2276573"/>
          </a:xfrm>
        </p:grpSpPr>
        <p:sp>
          <p:nvSpPr>
            <p:cNvPr id="9" name="文本框 8"/>
            <p:cNvSpPr txBox="1"/>
            <p:nvPr/>
          </p:nvSpPr>
          <p:spPr>
            <a:xfrm>
              <a:off x="921777" y="2404051"/>
              <a:ext cx="5277918" cy="1890518"/>
            </a:xfrm>
            <a:prstGeom prst="rect">
              <a:avLst/>
            </a:prstGeom>
            <a:noFill/>
          </p:spPr>
          <p:txBody>
            <a:bodyPr wrap="square">
              <a:spAutoFit/>
            </a:bodyPr>
            <a:lstStyle/>
            <a:p>
              <a:pPr>
                <a:lnSpc>
                  <a:spcPct val="150000"/>
                </a:lnSpc>
              </a:pPr>
              <a:r>
                <a:rPr kumimoji="0" lang="zh-CN" altLang="en-US" sz="2000" b="0" i="0" u="none" strike="noStrike" kern="1200" cap="none" spc="0" normalizeH="0" baseline="0" noProof="0" dirty="0">
                  <a:ln>
                    <a:noFill/>
                  </a:ln>
                  <a:solidFill>
                    <a:srgbClr val="FA563A"/>
                  </a:solidFill>
                  <a:effectLst/>
                  <a:uLnTx/>
                  <a:uFillTx/>
                  <a:latin typeface="Adobe Arabic" panose="020F0502020204030204"/>
                  <a:ea typeface="微软雅黑"/>
                  <a:cs typeface="+mn-ea"/>
                  <a:sym typeface="+mn-lt"/>
                </a:rPr>
                <a:t> 逃避责任在涉及管理和工作质量的时候就成为非常敏感的词汇。在团队协作中，逃避责任是指团队成员在看到同事的表现或行为有碍于团队集体利益的时候，能够给予提醒。</a:t>
              </a:r>
              <a:endParaRPr lang="zh-CN" altLang="en-US" dirty="0">
                <a:solidFill>
                  <a:srgbClr val="FA563A"/>
                </a:solidFill>
              </a:endParaRPr>
            </a:p>
          </p:txBody>
        </p:sp>
        <p:sp>
          <p:nvSpPr>
            <p:cNvPr id="10" name="isḻïḓè"/>
            <p:cNvSpPr/>
            <p:nvPr/>
          </p:nvSpPr>
          <p:spPr>
            <a:xfrm>
              <a:off x="806537" y="2225163"/>
              <a:ext cx="5584835" cy="2276573"/>
            </a:xfrm>
            <a:prstGeom prst="roundRect">
              <a:avLst>
                <a:gd name="adj" fmla="val 2942"/>
              </a:avLst>
            </a:prstGeom>
            <a:noFill/>
            <a:ln w="19050">
              <a:solidFill>
                <a:schemeClr val="bg1">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left)">
                                      <p:cBhvr>
                                        <p:cTn id="11" dur="500"/>
                                        <p:tgtEl>
                                          <p:spTgt spid="7"/>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500"/>
                            </p:stCondLst>
                            <p:childTnLst>
                              <p:par>
                                <p:cTn id="17" presetID="16" presetClass="entr" presetSubtype="2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arn(inVertical)">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806654" y="387875"/>
            <a:ext cx="4060247" cy="6082250"/>
          </a:xfrm>
          <a:prstGeom prst="rect">
            <a:avLst/>
          </a:prstGeom>
        </p:spPr>
      </p:pic>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逃避责任</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一、逃避责任</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34757" y="2477804"/>
            <a:ext cx="1592100" cy="3616104"/>
            <a:chOff x="1544639" y="2326511"/>
            <a:chExt cx="1950915" cy="3993266"/>
          </a:xfrm>
        </p:grpSpPr>
        <p:sp>
          <p:nvSpPr>
            <p:cNvPr id="9" name="矩形 8"/>
            <p:cNvSpPr/>
            <p:nvPr/>
          </p:nvSpPr>
          <p:spPr>
            <a:xfrm>
              <a:off x="1544639" y="2326511"/>
              <a:ext cx="1950915" cy="3993266"/>
            </a:xfrm>
            <a:prstGeom prst="rect">
              <a:avLst/>
            </a:prstGeom>
            <a:solidFill>
              <a:srgbClr val="FF6C4B"/>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10" name="矩形 9"/>
            <p:cNvSpPr/>
            <p:nvPr/>
          </p:nvSpPr>
          <p:spPr>
            <a:xfrm>
              <a:off x="2073590" y="2629205"/>
              <a:ext cx="754282" cy="3571834"/>
            </a:xfrm>
            <a:prstGeom prst="rect">
              <a:avLst/>
            </a:prstGeom>
            <a:solidFill>
              <a:srgbClr val="FF6C4B"/>
            </a:solidFill>
          </p:spPr>
          <p:txBody>
            <a:bodyPr vert="eaVert"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2800" b="1" i="0" u="none" strike="noStrike" kern="0" cap="none" spc="0" normalizeH="0" baseline="0" noProof="0" dirty="0">
                  <a:ln>
                    <a:noFill/>
                  </a:ln>
                  <a:solidFill>
                    <a:srgbClr val="FFFFFF"/>
                  </a:solidFill>
                  <a:effectLst/>
                  <a:uLnTx/>
                  <a:uFillTx/>
                  <a:latin typeface="Adobe Arabic" panose="020F0502020204030204"/>
                  <a:ea typeface="微软雅黑"/>
                  <a:cs typeface="+mn-ea"/>
                  <a:sym typeface="+mn-lt"/>
                </a:rPr>
                <a:t>逃避责任团队特征</a:t>
              </a:r>
            </a:p>
          </p:txBody>
        </p:sp>
      </p:grpSp>
      <p:sp>
        <p:nvSpPr>
          <p:cNvPr id="11" name="TextBox 6"/>
          <p:cNvSpPr txBox="1"/>
          <p:nvPr/>
        </p:nvSpPr>
        <p:spPr>
          <a:xfrm>
            <a:off x="2290036" y="2791767"/>
            <a:ext cx="5992585" cy="2748829"/>
          </a:xfrm>
          <a:prstGeom prst="rect">
            <a:avLst/>
          </a:prstGeom>
          <a:noFill/>
        </p:spPr>
        <p:txBody>
          <a:bodyPr wrap="square">
            <a:spAutoFit/>
          </a:bodyPr>
          <a:lstStyle/>
          <a:p>
            <a:pPr marL="514350" indent="-514350">
              <a:lnSpc>
                <a:spcPct val="250000"/>
              </a:lnSpc>
              <a:defRPr/>
            </a:pPr>
            <a:r>
              <a:rPr lang="en-US" altLang="zh-CN" i="1" dirty="0">
                <a:solidFill>
                  <a:srgbClr val="000000">
                    <a:lumMod val="95000"/>
                    <a:lumOff val="5000"/>
                  </a:srgbClr>
                </a:solidFill>
                <a:latin typeface="Adobe Arabic" panose="020F0502020204030204"/>
                <a:ea typeface="微软雅黑"/>
                <a:cs typeface="+mn-ea"/>
                <a:sym typeface="+mn-lt"/>
              </a:rPr>
              <a:t>1 </a:t>
            </a:r>
            <a:r>
              <a:rPr lang="en-US" altLang="zh-CN" dirty="0">
                <a:solidFill>
                  <a:srgbClr val="000000">
                    <a:lumMod val="95000"/>
                    <a:lumOff val="5000"/>
                  </a:srgbClr>
                </a:solidFill>
                <a:latin typeface="Adobe Arabic" panose="020F0502020204030204"/>
                <a:ea typeface="微软雅黑"/>
                <a:cs typeface="+mn-ea"/>
                <a:sym typeface="+mn-lt"/>
              </a:rPr>
              <a:t>    </a:t>
            </a:r>
            <a:r>
              <a:rPr lang="zh-CN" altLang="en-US" dirty="0">
                <a:solidFill>
                  <a:srgbClr val="000000">
                    <a:lumMod val="95000"/>
                    <a:lumOff val="5000"/>
                  </a:srgbClr>
                </a:solidFill>
                <a:latin typeface="Adobe Arabic" panose="020F0502020204030204"/>
                <a:ea typeface="微软雅黑"/>
                <a:cs typeface="+mn-ea"/>
                <a:sym typeface="+mn-lt"/>
              </a:rPr>
              <a:t>成员对于团队里工作表现突出的同事心怀怨恨；</a:t>
            </a:r>
            <a:endParaRPr lang="en-US" altLang="zh-CN" dirty="0">
              <a:solidFill>
                <a:srgbClr val="000000">
                  <a:lumMod val="95000"/>
                  <a:lumOff val="5000"/>
                </a:srgbClr>
              </a:solidFill>
              <a:latin typeface="Adobe Arabic" panose="020F0502020204030204"/>
              <a:ea typeface="微软雅黑"/>
              <a:cs typeface="+mn-ea"/>
              <a:sym typeface="+mn-lt"/>
            </a:endParaRPr>
          </a:p>
          <a:p>
            <a:pPr marL="514350" indent="-514350">
              <a:lnSpc>
                <a:spcPct val="250000"/>
              </a:lnSpc>
              <a:defRPr/>
            </a:pPr>
            <a:r>
              <a:rPr lang="en-US" altLang="zh-CN" i="1" dirty="0">
                <a:solidFill>
                  <a:srgbClr val="000000">
                    <a:lumMod val="95000"/>
                    <a:lumOff val="5000"/>
                  </a:srgbClr>
                </a:solidFill>
                <a:latin typeface="Adobe Arabic" panose="020F0502020204030204"/>
                <a:ea typeface="微软雅黑"/>
                <a:cs typeface="+mn-ea"/>
                <a:sym typeface="+mn-lt"/>
              </a:rPr>
              <a:t>2     </a:t>
            </a:r>
            <a:r>
              <a:rPr lang="zh-CN" altLang="en-US" dirty="0">
                <a:solidFill>
                  <a:srgbClr val="000000">
                    <a:lumMod val="95000"/>
                    <a:lumOff val="5000"/>
                  </a:srgbClr>
                </a:solidFill>
                <a:latin typeface="Adobe Arabic" panose="020F0502020204030204"/>
                <a:ea typeface="微软雅黑"/>
                <a:cs typeface="+mn-ea"/>
                <a:sym typeface="+mn-lt"/>
              </a:rPr>
              <a:t>甘于平庸；</a:t>
            </a:r>
            <a:endParaRPr lang="en-US" altLang="zh-CN" dirty="0">
              <a:solidFill>
                <a:srgbClr val="000000">
                  <a:lumMod val="95000"/>
                  <a:lumOff val="5000"/>
                </a:srgbClr>
              </a:solidFill>
              <a:latin typeface="Adobe Arabic" panose="020F0502020204030204"/>
              <a:ea typeface="微软雅黑"/>
              <a:cs typeface="+mn-ea"/>
              <a:sym typeface="+mn-lt"/>
            </a:endParaRPr>
          </a:p>
          <a:p>
            <a:pPr>
              <a:lnSpc>
                <a:spcPct val="250000"/>
              </a:lnSpc>
              <a:defRPr/>
            </a:pPr>
            <a:r>
              <a:rPr lang="en-US" altLang="zh-CN" i="1" dirty="0">
                <a:solidFill>
                  <a:srgbClr val="000000">
                    <a:lumMod val="95000"/>
                    <a:lumOff val="5000"/>
                  </a:srgbClr>
                </a:solidFill>
                <a:latin typeface="Adobe Arabic" panose="020F0502020204030204"/>
                <a:ea typeface="微软雅黑"/>
                <a:cs typeface="+mn-ea"/>
                <a:sym typeface="+mn-lt"/>
              </a:rPr>
              <a:t>3</a:t>
            </a:r>
            <a:r>
              <a:rPr lang="en-US" altLang="zh-CN" dirty="0">
                <a:solidFill>
                  <a:srgbClr val="000000">
                    <a:lumMod val="95000"/>
                    <a:lumOff val="5000"/>
                  </a:srgbClr>
                </a:solidFill>
                <a:latin typeface="Adobe Arabic" panose="020F0502020204030204"/>
                <a:ea typeface="微软雅黑"/>
                <a:cs typeface="+mn-ea"/>
                <a:sym typeface="+mn-lt"/>
              </a:rPr>
              <a:t>    </a:t>
            </a:r>
            <a:r>
              <a:rPr lang="zh-CN" altLang="en-US" dirty="0">
                <a:solidFill>
                  <a:srgbClr val="000000">
                    <a:lumMod val="95000"/>
                    <a:lumOff val="5000"/>
                  </a:srgbClr>
                </a:solidFill>
                <a:latin typeface="Adobe Arabic" panose="020F0502020204030204"/>
                <a:ea typeface="微软雅黑"/>
                <a:cs typeface="+mn-ea"/>
                <a:sym typeface="+mn-lt"/>
              </a:rPr>
              <a:t> 缺乏明确的时间观念；      </a:t>
            </a:r>
            <a:endParaRPr lang="en-US" altLang="zh-CN" dirty="0">
              <a:solidFill>
                <a:srgbClr val="000000">
                  <a:lumMod val="95000"/>
                  <a:lumOff val="5000"/>
                </a:srgbClr>
              </a:solidFill>
              <a:latin typeface="Adobe Arabic" panose="020F0502020204030204"/>
              <a:ea typeface="微软雅黑"/>
              <a:cs typeface="+mn-ea"/>
              <a:sym typeface="+mn-lt"/>
            </a:endParaRPr>
          </a:p>
          <a:p>
            <a:pPr marL="514350" indent="-514350">
              <a:lnSpc>
                <a:spcPct val="250000"/>
              </a:lnSpc>
              <a:defRPr/>
            </a:pPr>
            <a:r>
              <a:rPr lang="en-US" altLang="zh-CN" i="1" dirty="0">
                <a:solidFill>
                  <a:srgbClr val="000000">
                    <a:lumMod val="95000"/>
                    <a:lumOff val="5000"/>
                  </a:srgbClr>
                </a:solidFill>
                <a:latin typeface="Adobe Arabic" panose="020F0502020204030204"/>
                <a:ea typeface="微软雅黑"/>
                <a:cs typeface="+mn-ea"/>
                <a:sym typeface="+mn-lt"/>
              </a:rPr>
              <a:t>4</a:t>
            </a:r>
            <a:r>
              <a:rPr lang="en-US" altLang="zh-CN" dirty="0">
                <a:solidFill>
                  <a:srgbClr val="000000">
                    <a:lumMod val="95000"/>
                    <a:lumOff val="5000"/>
                  </a:srgbClr>
                </a:solidFill>
                <a:latin typeface="Adobe Arabic" panose="020F0502020204030204"/>
                <a:ea typeface="微软雅黑"/>
                <a:cs typeface="+mn-ea"/>
                <a:sym typeface="+mn-lt"/>
              </a:rPr>
              <a:t>    </a:t>
            </a:r>
            <a:r>
              <a:rPr lang="zh-CN" altLang="en-US" dirty="0">
                <a:solidFill>
                  <a:srgbClr val="000000">
                    <a:lumMod val="95000"/>
                    <a:lumOff val="5000"/>
                  </a:srgbClr>
                </a:solidFill>
                <a:latin typeface="Adobe Arabic" panose="020F0502020204030204"/>
                <a:ea typeface="微软雅黑"/>
                <a:cs typeface="+mn-ea"/>
                <a:sym typeface="+mn-lt"/>
              </a:rPr>
              <a:t>把责任压在团队领导一个人身上；</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00"/>
                                        <p:tgtEl>
                                          <p:spTgt spid="8"/>
                                        </p:tgtEl>
                                      </p:cBhvr>
                                    </p:animEffect>
                                  </p:childTnLst>
                                </p:cTn>
                              </p:par>
                            </p:childTnLst>
                          </p:cTn>
                        </p:par>
                        <p:par>
                          <p:cTn id="16" fill="hold">
                            <p:stCondLst>
                              <p:cond delay="50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left)">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564318" y="2286002"/>
            <a:ext cx="2952968" cy="1633010"/>
            <a:chOff x="5564318" y="2286002"/>
            <a:chExt cx="2952968" cy="1633010"/>
          </a:xfrm>
        </p:grpSpPr>
        <p:grpSp>
          <p:nvGrpSpPr>
            <p:cNvPr id="10" name="íSḻîḍê"/>
            <p:cNvGrpSpPr/>
            <p:nvPr/>
          </p:nvGrpSpPr>
          <p:grpSpPr>
            <a:xfrm>
              <a:off x="5564318" y="2840032"/>
              <a:ext cx="2952968" cy="1078980"/>
              <a:chOff x="673100" y="3487322"/>
              <a:chExt cx="2952968" cy="1078980"/>
            </a:xfrm>
          </p:grpSpPr>
          <p:sp>
            <p:nvSpPr>
              <p:cNvPr id="24" name="íṧḻíḍè"/>
              <p:cNvSpPr txBox="1"/>
              <p:nvPr/>
            </p:nvSpPr>
            <p:spPr>
              <a:xfrm>
                <a:off x="673100" y="3487322"/>
                <a:ext cx="2952968" cy="454062"/>
              </a:xfrm>
              <a:prstGeom prst="rect">
                <a:avLst/>
              </a:prstGeom>
              <a:solidFill>
                <a:srgbClr val="FF6C4B"/>
              </a:solidFill>
              <a:ln>
                <a:noFill/>
              </a:ln>
            </p:spPr>
            <p:txBody>
              <a:bodyPr wrap="none" lIns="91440" tIns="45720" rIns="91440" bIns="45720" anchor="ctr" anchorCtr="0">
                <a:normAutofit/>
              </a:bodyPr>
              <a:lstStyle/>
              <a:p>
                <a:pPr algn="ctr">
                  <a:buSzPct val="25000"/>
                </a:pPr>
                <a:r>
                  <a:rPr lang="de-DE" sz="1600" b="1" dirty="0">
                    <a:solidFill>
                      <a:schemeClr val="bg1"/>
                    </a:solidFill>
                    <a:latin typeface="微软雅黑" panose="020B0503020204020204" pitchFamily="34" charset="-122"/>
                    <a:ea typeface="微软雅黑" panose="020B0503020204020204" pitchFamily="34" charset="-122"/>
                  </a:rPr>
                  <a:t>0 1</a:t>
                </a:r>
              </a:p>
            </p:txBody>
          </p:sp>
          <p:sp>
            <p:nvSpPr>
              <p:cNvPr id="25" name="i$ľïdê"/>
              <p:cNvSpPr txBox="1"/>
              <p:nvPr/>
            </p:nvSpPr>
            <p:spPr>
              <a:xfrm>
                <a:off x="673100" y="3941384"/>
                <a:ext cx="2952968" cy="624918"/>
              </a:xfrm>
              <a:prstGeom prst="rect">
                <a:avLst/>
              </a:prstGeom>
              <a:noFill/>
              <a:ln>
                <a:noFill/>
              </a:ln>
            </p:spPr>
            <p:txBody>
              <a:bodyPr lIns="91440" tIns="45720" rIns="91440" bIns="45720" anchor="t" anchorCtr="0">
                <a:noAutofit/>
              </a:bodyPr>
              <a:lstStyle/>
              <a:p>
                <a:pPr algn="ctr">
                  <a:lnSpc>
                    <a:spcPct val="150000"/>
                  </a:lnSpc>
                  <a:buSzPct val="25000"/>
                </a:pPr>
                <a:r>
                  <a:rPr lang="en-US" altLang="zh-CN" sz="1600" dirty="0">
                    <a:latin typeface="微软雅黑" panose="020B0503020204020204" pitchFamily="34" charset="-122"/>
                    <a:ea typeface="微软雅黑" panose="020B0503020204020204" pitchFamily="34" charset="-122"/>
                  </a:rPr>
                  <a:t>1     </a:t>
                </a:r>
                <a:r>
                  <a:rPr lang="zh-CN" altLang="en-US" sz="1600" dirty="0">
                    <a:latin typeface="微软雅黑" panose="020B0503020204020204" pitchFamily="34" charset="-122"/>
                    <a:ea typeface="微软雅黑" panose="020B0503020204020204" pitchFamily="34" charset="-122"/>
                  </a:rPr>
                  <a:t>确保让表现不尽如人意的成员感到压力，尽快改进工作；</a:t>
                </a:r>
              </a:p>
            </p:txBody>
          </p:sp>
        </p:grpSp>
        <p:sp>
          <p:nvSpPr>
            <p:cNvPr id="12" name="i$ļîḑê"/>
            <p:cNvSpPr/>
            <p:nvPr/>
          </p:nvSpPr>
          <p:spPr bwMode="auto">
            <a:xfrm>
              <a:off x="6735959" y="2286002"/>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txBody>
            <a:bodyPr/>
            <a:lstStyle/>
            <a:p>
              <a:endParaRPr lang="zh-CN" altLang="en-US"/>
            </a:p>
          </p:txBody>
        </p:sp>
      </p:grpSp>
      <p:grpSp>
        <p:nvGrpSpPr>
          <p:cNvPr id="36" name="组合 35"/>
          <p:cNvGrpSpPr/>
          <p:nvPr/>
        </p:nvGrpSpPr>
        <p:grpSpPr>
          <a:xfrm>
            <a:off x="8548666" y="2286002"/>
            <a:ext cx="2952968" cy="1633010"/>
            <a:chOff x="8548666" y="2286002"/>
            <a:chExt cx="2952968" cy="1633010"/>
          </a:xfrm>
        </p:grpSpPr>
        <p:grpSp>
          <p:nvGrpSpPr>
            <p:cNvPr id="11" name="iṥľíďe"/>
            <p:cNvGrpSpPr/>
            <p:nvPr/>
          </p:nvGrpSpPr>
          <p:grpSpPr>
            <a:xfrm>
              <a:off x="8548666" y="2840032"/>
              <a:ext cx="2952968" cy="1078980"/>
              <a:chOff x="673100" y="3487322"/>
              <a:chExt cx="2952968" cy="1078980"/>
            </a:xfrm>
          </p:grpSpPr>
          <p:sp>
            <p:nvSpPr>
              <p:cNvPr id="22" name="iś1ïḑé"/>
              <p:cNvSpPr txBox="1"/>
              <p:nvPr/>
            </p:nvSpPr>
            <p:spPr>
              <a:xfrm>
                <a:off x="673100" y="3487322"/>
                <a:ext cx="2952968" cy="454062"/>
              </a:xfrm>
              <a:prstGeom prst="rect">
                <a:avLst/>
              </a:prstGeom>
              <a:solidFill>
                <a:srgbClr val="FF6C4B"/>
              </a:solidFill>
              <a:ln>
                <a:noFill/>
              </a:ln>
            </p:spPr>
            <p:txBody>
              <a:bodyPr wrap="none" lIns="91440" tIns="45720" rIns="91440" bIns="45720" anchor="ctr" anchorCtr="0">
                <a:normAutofit/>
              </a:bodyPr>
              <a:lstStyle/>
              <a:p>
                <a:pPr algn="ctr">
                  <a:buSzPct val="25000"/>
                </a:pPr>
                <a:r>
                  <a:rPr lang="de-DE" sz="1600" b="1" dirty="0">
                    <a:solidFill>
                      <a:schemeClr val="bg1"/>
                    </a:solidFill>
                    <a:latin typeface="微软雅黑" panose="020B0503020204020204" pitchFamily="34" charset="-122"/>
                    <a:ea typeface="微软雅黑" panose="020B0503020204020204" pitchFamily="34" charset="-122"/>
                  </a:rPr>
                  <a:t>02</a:t>
                </a:r>
              </a:p>
            </p:txBody>
          </p:sp>
          <p:sp>
            <p:nvSpPr>
              <p:cNvPr id="23" name="îŝḷiḋè"/>
              <p:cNvSpPr txBox="1"/>
              <p:nvPr/>
            </p:nvSpPr>
            <p:spPr>
              <a:xfrm>
                <a:off x="673100" y="3941384"/>
                <a:ext cx="2952968" cy="624918"/>
              </a:xfrm>
              <a:prstGeom prst="rect">
                <a:avLst/>
              </a:prstGeom>
              <a:noFill/>
              <a:ln>
                <a:noFill/>
              </a:ln>
            </p:spPr>
            <p:txBody>
              <a:bodyPr lIns="91440" tIns="45720" rIns="91440" bIns="45720" anchor="t" anchorCtr="0">
                <a:noAutofit/>
              </a:bodyPr>
              <a:lstStyle/>
              <a:p>
                <a:pPr algn="ctr">
                  <a:lnSpc>
                    <a:spcPct val="150000"/>
                  </a:lnSpc>
                  <a:buSzPct val="25000"/>
                </a:pPr>
                <a:r>
                  <a:rPr lang="zh-CN" altLang="en-US" sz="1600" dirty="0">
                    <a:latin typeface="微软雅黑" panose="020B0503020204020204" pitchFamily="34" charset="-122"/>
                    <a:ea typeface="微软雅黑" panose="020B0503020204020204" pitchFamily="34" charset="-122"/>
                  </a:rPr>
                  <a:t>发现潜在问题时毫无顾虑地向同事指出；</a:t>
                </a:r>
              </a:p>
            </p:txBody>
          </p:sp>
        </p:grpSp>
        <p:sp>
          <p:nvSpPr>
            <p:cNvPr id="13" name="íṣ1idé"/>
            <p:cNvSpPr/>
            <p:nvPr/>
          </p:nvSpPr>
          <p:spPr bwMode="auto">
            <a:xfrm>
              <a:off x="9720307" y="2286002"/>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txBody>
            <a:bodyPr/>
            <a:lstStyle/>
            <a:p>
              <a:endParaRPr lang="zh-CN" altLang="en-US"/>
            </a:p>
          </p:txBody>
        </p:sp>
      </p:grpSp>
      <p:grpSp>
        <p:nvGrpSpPr>
          <p:cNvPr id="37" name="组合 36"/>
          <p:cNvGrpSpPr/>
          <p:nvPr/>
        </p:nvGrpSpPr>
        <p:grpSpPr>
          <a:xfrm>
            <a:off x="5564318" y="4417980"/>
            <a:ext cx="2952968" cy="1633010"/>
            <a:chOff x="5564318" y="4417980"/>
            <a:chExt cx="2952968" cy="1633010"/>
          </a:xfrm>
        </p:grpSpPr>
        <p:grpSp>
          <p:nvGrpSpPr>
            <p:cNvPr id="14" name="îṥliďé"/>
            <p:cNvGrpSpPr/>
            <p:nvPr/>
          </p:nvGrpSpPr>
          <p:grpSpPr>
            <a:xfrm>
              <a:off x="5564318" y="4972010"/>
              <a:ext cx="2952968" cy="1078980"/>
              <a:chOff x="673100" y="3487322"/>
              <a:chExt cx="2952968" cy="1078980"/>
            </a:xfrm>
          </p:grpSpPr>
          <p:sp>
            <p:nvSpPr>
              <p:cNvPr id="20" name="iṣľîḑe"/>
              <p:cNvSpPr txBox="1"/>
              <p:nvPr/>
            </p:nvSpPr>
            <p:spPr>
              <a:xfrm>
                <a:off x="673100" y="3487322"/>
                <a:ext cx="2952968" cy="454062"/>
              </a:xfrm>
              <a:prstGeom prst="rect">
                <a:avLst/>
              </a:prstGeom>
              <a:solidFill>
                <a:srgbClr val="FF6C4B"/>
              </a:solidFill>
              <a:ln>
                <a:noFill/>
              </a:ln>
            </p:spPr>
            <p:txBody>
              <a:bodyPr wrap="none" lIns="91440" tIns="45720" rIns="91440" bIns="45720" anchor="ctr" anchorCtr="0">
                <a:normAutofit/>
              </a:bodyPr>
              <a:lstStyle/>
              <a:p>
                <a:pPr algn="ctr">
                  <a:buSzPct val="25000"/>
                </a:pPr>
                <a:r>
                  <a:rPr lang="de-DE" sz="1600" b="1" dirty="0">
                    <a:solidFill>
                      <a:schemeClr val="bg1"/>
                    </a:solidFill>
                    <a:latin typeface="微软雅黑" panose="020B0503020204020204" pitchFamily="34" charset="-122"/>
                    <a:ea typeface="微软雅黑" panose="020B0503020204020204" pitchFamily="34" charset="-122"/>
                  </a:rPr>
                  <a:t>03</a:t>
                </a:r>
              </a:p>
            </p:txBody>
          </p:sp>
          <p:sp>
            <p:nvSpPr>
              <p:cNvPr id="21" name="iṥľïḓe"/>
              <p:cNvSpPr txBox="1"/>
              <p:nvPr/>
            </p:nvSpPr>
            <p:spPr>
              <a:xfrm>
                <a:off x="673100" y="3941384"/>
                <a:ext cx="2952968" cy="624918"/>
              </a:xfrm>
              <a:prstGeom prst="rect">
                <a:avLst/>
              </a:prstGeom>
              <a:noFill/>
              <a:ln>
                <a:noFill/>
              </a:ln>
            </p:spPr>
            <p:txBody>
              <a:bodyPr lIns="91440" tIns="45720" rIns="91440" bIns="45720" anchor="t" anchorCtr="0">
                <a:noAutofit/>
              </a:bodyPr>
              <a:lstStyle/>
              <a:p>
                <a:pPr algn="ctr">
                  <a:lnSpc>
                    <a:spcPct val="150000"/>
                  </a:lnSpc>
                  <a:buSzPct val="25000"/>
                </a:pPr>
                <a:r>
                  <a:rPr lang="zh-CN" altLang="en-US" sz="1600" dirty="0">
                    <a:latin typeface="微软雅黑" panose="020B0503020204020204" pitchFamily="34" charset="-122"/>
                    <a:ea typeface="微软雅黑" panose="020B0503020204020204" pitchFamily="34" charset="-122"/>
                  </a:rPr>
                  <a:t>尊重团队里以高标准要求工作的同事； </a:t>
                </a:r>
                <a:endParaRPr lang="de-DE" altLang="zh-CN" sz="1600" dirty="0">
                  <a:latin typeface="微软雅黑" panose="020B0503020204020204" pitchFamily="34" charset="-122"/>
                  <a:ea typeface="微软雅黑" panose="020B0503020204020204" pitchFamily="34" charset="-122"/>
                </a:endParaRPr>
              </a:p>
            </p:txBody>
          </p:sp>
        </p:grpSp>
        <p:sp>
          <p:nvSpPr>
            <p:cNvPr id="16" name="îṥļíḍè"/>
            <p:cNvSpPr/>
            <p:nvPr/>
          </p:nvSpPr>
          <p:spPr bwMode="auto">
            <a:xfrm>
              <a:off x="6735959" y="4417980"/>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txBody>
            <a:bodyPr/>
            <a:lstStyle/>
            <a:p>
              <a:endParaRPr lang="zh-CN" altLang="en-US"/>
            </a:p>
          </p:txBody>
        </p:sp>
      </p:grpSp>
      <p:grpSp>
        <p:nvGrpSpPr>
          <p:cNvPr id="38" name="组合 37"/>
          <p:cNvGrpSpPr/>
          <p:nvPr/>
        </p:nvGrpSpPr>
        <p:grpSpPr>
          <a:xfrm>
            <a:off x="8548666" y="4417980"/>
            <a:ext cx="2952968" cy="1633010"/>
            <a:chOff x="8548666" y="4417980"/>
            <a:chExt cx="2952968" cy="1633010"/>
          </a:xfrm>
        </p:grpSpPr>
        <p:grpSp>
          <p:nvGrpSpPr>
            <p:cNvPr id="15" name="ïṥľîdê"/>
            <p:cNvGrpSpPr/>
            <p:nvPr/>
          </p:nvGrpSpPr>
          <p:grpSpPr>
            <a:xfrm>
              <a:off x="8548666" y="4972010"/>
              <a:ext cx="2952968" cy="1078980"/>
              <a:chOff x="673100" y="3487322"/>
              <a:chExt cx="2952968" cy="1078980"/>
            </a:xfrm>
          </p:grpSpPr>
          <p:sp>
            <p:nvSpPr>
              <p:cNvPr id="18" name="ï$ľíḓè"/>
              <p:cNvSpPr txBox="1"/>
              <p:nvPr/>
            </p:nvSpPr>
            <p:spPr>
              <a:xfrm>
                <a:off x="673100" y="3487322"/>
                <a:ext cx="2952968" cy="454062"/>
              </a:xfrm>
              <a:prstGeom prst="rect">
                <a:avLst/>
              </a:prstGeom>
              <a:solidFill>
                <a:srgbClr val="FF6C4B"/>
              </a:solidFill>
              <a:ln>
                <a:noFill/>
              </a:ln>
            </p:spPr>
            <p:txBody>
              <a:bodyPr wrap="none" lIns="91440" tIns="45720" rIns="91440" bIns="45720" anchor="ctr" anchorCtr="0">
                <a:normAutofit/>
              </a:bodyPr>
              <a:lstStyle/>
              <a:p>
                <a:pPr algn="ctr">
                  <a:buSzPct val="25000"/>
                </a:pPr>
                <a:r>
                  <a:rPr lang="de-DE" sz="1600" b="1" dirty="0">
                    <a:solidFill>
                      <a:schemeClr val="bg1"/>
                    </a:solidFill>
                    <a:latin typeface="微软雅黑" panose="020B0503020204020204" pitchFamily="34" charset="-122"/>
                    <a:ea typeface="微软雅黑" panose="020B0503020204020204" pitchFamily="34" charset="-122"/>
                  </a:rPr>
                  <a:t>04</a:t>
                </a:r>
              </a:p>
            </p:txBody>
          </p:sp>
          <p:sp>
            <p:nvSpPr>
              <p:cNvPr id="19" name="îśļîḋe"/>
              <p:cNvSpPr txBox="1"/>
              <p:nvPr/>
            </p:nvSpPr>
            <p:spPr>
              <a:xfrm>
                <a:off x="673100" y="3941384"/>
                <a:ext cx="2952968" cy="624918"/>
              </a:xfrm>
              <a:prstGeom prst="rect">
                <a:avLst/>
              </a:prstGeom>
              <a:noFill/>
              <a:ln>
                <a:noFill/>
              </a:ln>
            </p:spPr>
            <p:txBody>
              <a:bodyPr lIns="91440" tIns="45720" rIns="91440" bIns="45720" anchor="t" anchorCtr="0">
                <a:noAutofit/>
              </a:bodyPr>
              <a:lstStyle/>
              <a:p>
                <a:pPr algn="ctr">
                  <a:lnSpc>
                    <a:spcPct val="150000"/>
                  </a:lnSpc>
                  <a:buSzPct val="25000"/>
                </a:pPr>
                <a:r>
                  <a:rPr lang="zh-CN" altLang="en-US" sz="1600" dirty="0">
                    <a:latin typeface="微软雅黑" panose="020B0503020204020204" pitchFamily="34" charset="-122"/>
                    <a:ea typeface="微软雅黑" panose="020B0503020204020204" pitchFamily="34" charset="-122"/>
                  </a:rPr>
                  <a:t>在管理和集体活动中避免过多的形式主义。</a:t>
                </a:r>
                <a:endParaRPr lang="de-DE" altLang="zh-CN" sz="1600" dirty="0">
                  <a:latin typeface="微软雅黑" panose="020B0503020204020204" pitchFamily="34" charset="-122"/>
                  <a:ea typeface="微软雅黑" panose="020B0503020204020204" pitchFamily="34" charset="-122"/>
                </a:endParaRPr>
              </a:p>
            </p:txBody>
          </p:sp>
        </p:grpSp>
        <p:sp>
          <p:nvSpPr>
            <p:cNvPr id="17" name="ïslíḓê"/>
            <p:cNvSpPr/>
            <p:nvPr/>
          </p:nvSpPr>
          <p:spPr bwMode="auto">
            <a:xfrm>
              <a:off x="9720307" y="4417980"/>
              <a:ext cx="609685" cy="493484"/>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accent1"/>
            </a:solidFill>
            <a:ln>
              <a:noFill/>
            </a:ln>
          </p:spPr>
          <p:txBody>
            <a:bodyPr/>
            <a:lstStyle/>
            <a:p>
              <a:endParaRPr lang="zh-CN" altLang="en-US"/>
            </a:p>
          </p:txBody>
        </p:sp>
      </p:grpSp>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逃避责任</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二、负责任</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82146" y="2808476"/>
            <a:ext cx="5261008" cy="3002903"/>
            <a:chOff x="182146" y="2808476"/>
            <a:chExt cx="5261008" cy="3002903"/>
          </a:xfrm>
        </p:grpSpPr>
        <p:grpSp>
          <p:nvGrpSpPr>
            <p:cNvPr id="26" name="ïṡľíḓè"/>
            <p:cNvGrpSpPr/>
            <p:nvPr/>
          </p:nvGrpSpPr>
          <p:grpSpPr bwMode="auto">
            <a:xfrm>
              <a:off x="182146" y="2808476"/>
              <a:ext cx="5261008" cy="3002903"/>
              <a:chOff x="8540751" y="4843463"/>
              <a:chExt cx="8012112" cy="4562475"/>
            </a:xfrm>
            <a:effectLst/>
          </p:grpSpPr>
          <p:sp>
            <p:nvSpPr>
              <p:cNvPr id="28" name="îŝḻîḍé"/>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p:spPr>
            <p:txBody>
              <a:bodyPr anchor="ctr"/>
              <a:lstStyle/>
              <a:p>
                <a:pPr algn="ctr"/>
                <a:endParaRPr/>
              </a:p>
            </p:txBody>
          </p:sp>
          <p:sp>
            <p:nvSpPr>
              <p:cNvPr id="29" name="íşļîďê"/>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p:spPr>
            <p:txBody>
              <a:bodyPr anchor="ctr"/>
              <a:lstStyle/>
              <a:p>
                <a:pPr algn="ctr"/>
                <a:endParaRPr/>
              </a:p>
            </p:txBody>
          </p:sp>
          <p:sp>
            <p:nvSpPr>
              <p:cNvPr id="30" name="isļîdè"/>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ln>
            </p:spPr>
            <p:txBody>
              <a:bodyPr anchor="ctr"/>
              <a:lstStyle/>
              <a:p>
                <a:pPr algn="ctr"/>
                <a:endParaRPr/>
              </a:p>
            </p:txBody>
          </p:sp>
          <p:sp>
            <p:nvSpPr>
              <p:cNvPr id="31" name="ïsľíḑe"/>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p:spPr>
            <p:txBody>
              <a:bodyPr anchor="ctr"/>
              <a:lstStyle/>
              <a:p>
                <a:pPr algn="ctr"/>
                <a:endParaRPr/>
              </a:p>
            </p:txBody>
          </p:sp>
          <p:sp>
            <p:nvSpPr>
              <p:cNvPr id="32" name="iṧ1ïḋé"/>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p:spPr>
            <p:txBody>
              <a:bodyPr anchor="ctr"/>
              <a:lstStyle/>
              <a:p>
                <a:pPr algn="ctr"/>
                <a:endParaRPr/>
              </a:p>
            </p:txBody>
          </p:sp>
          <p:sp>
            <p:nvSpPr>
              <p:cNvPr id="33" name="íṩḷïḍe"/>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p:spPr>
            <p:txBody>
              <a:bodyPr anchor="ctr"/>
              <a:lstStyle/>
              <a:p>
                <a:pPr algn="ctr"/>
                <a:endParaRPr/>
              </a:p>
            </p:txBody>
          </p:sp>
        </p:grpSp>
        <p:pic>
          <p:nvPicPr>
            <p:cNvPr id="7" name="图片 6"/>
            <p:cNvPicPr>
              <a:picLocks noChangeAspect="1"/>
            </p:cNvPicPr>
            <p:nvPr/>
          </p:nvPicPr>
          <p:blipFill>
            <a:blip r:embed="rId2"/>
            <a:stretch>
              <a:fillRect/>
            </a:stretch>
          </p:blipFill>
          <p:spPr>
            <a:xfrm>
              <a:off x="858901" y="2949993"/>
              <a:ext cx="3907494" cy="2602391"/>
            </a:xfrm>
            <a:prstGeom prst="rect">
              <a:avLst/>
            </a:prstGeom>
          </p:spPr>
        </p:pic>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down)">
                                      <p:cBhvr>
                                        <p:cTn id="14" dur="500"/>
                                        <p:tgtEl>
                                          <p:spTgt spid="34"/>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inVertical)">
                                      <p:cBhvr>
                                        <p:cTn id="18" dur="500"/>
                                        <p:tgtEl>
                                          <p:spTgt spid="35"/>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barn(inVertical)">
                                      <p:cBhvr>
                                        <p:cTn id="22" dur="500"/>
                                        <p:tgtEl>
                                          <p:spTgt spid="36"/>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barn(inVertical)">
                                      <p:cBhvr>
                                        <p:cTn id="26" dur="500"/>
                                        <p:tgtEl>
                                          <p:spTgt spid="37"/>
                                        </p:tgtEl>
                                      </p:cBhvr>
                                    </p:animEffect>
                                  </p:childTnLst>
                                </p:cTn>
                              </p:par>
                            </p:childTnLst>
                          </p:cTn>
                        </p:par>
                        <p:par>
                          <p:cTn id="27" fill="hold">
                            <p:stCondLst>
                              <p:cond delay="2500"/>
                            </p:stCondLst>
                            <p:childTnLst>
                              <p:par>
                                <p:cTn id="28" presetID="16" presetClass="entr" presetSubtype="21" fill="hold" nodeType="after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barn(inVertical)">
                                      <p:cBhvr>
                                        <p:cTn id="3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逃避责任</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三、不逃避责任的方法</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组合 9"/>
          <p:cNvGrpSpPr/>
          <p:nvPr/>
        </p:nvGrpSpPr>
        <p:grpSpPr>
          <a:xfrm>
            <a:off x="1950174" y="3222182"/>
            <a:ext cx="2134947" cy="2134947"/>
            <a:chOff x="1007493" y="3027822"/>
            <a:chExt cx="2134947" cy="2134947"/>
          </a:xfrm>
        </p:grpSpPr>
        <p:sp>
          <p:nvSpPr>
            <p:cNvPr id="7" name="流程图: 延期 6"/>
            <p:cNvSpPr/>
            <p:nvPr/>
          </p:nvSpPr>
          <p:spPr>
            <a:xfrm>
              <a:off x="1007493" y="3027822"/>
              <a:ext cx="2134947" cy="2134947"/>
            </a:xfrm>
            <a:prstGeom prst="flowChartDelay">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111857" y="3772129"/>
              <a:ext cx="199612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Adobe Arabic" panose="020F0502020204030204"/>
                  <a:ea typeface="微软雅黑"/>
                  <a:cs typeface="+mn-ea"/>
                  <a:sym typeface="+mn-lt"/>
                </a:rPr>
                <a:t>公布工作目标和标准</a:t>
              </a:r>
            </a:p>
          </p:txBody>
        </p:sp>
      </p:grpSp>
      <p:grpSp>
        <p:nvGrpSpPr>
          <p:cNvPr id="11" name="组合 10"/>
          <p:cNvGrpSpPr/>
          <p:nvPr/>
        </p:nvGrpSpPr>
        <p:grpSpPr>
          <a:xfrm>
            <a:off x="5240129" y="3222182"/>
            <a:ext cx="2134947" cy="2134947"/>
            <a:chOff x="1007493" y="3027822"/>
            <a:chExt cx="2134947" cy="2134947"/>
          </a:xfrm>
        </p:grpSpPr>
        <p:sp>
          <p:nvSpPr>
            <p:cNvPr id="12" name="流程图: 延期 11"/>
            <p:cNvSpPr/>
            <p:nvPr/>
          </p:nvSpPr>
          <p:spPr>
            <a:xfrm>
              <a:off x="1007493" y="3027822"/>
              <a:ext cx="2134947" cy="2134947"/>
            </a:xfrm>
            <a:prstGeom prst="flowChartDelay">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1111857" y="3772129"/>
              <a:ext cx="19961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Adobe Arabic" panose="020F0502020204030204"/>
                  <a:ea typeface="微软雅黑"/>
                  <a:cs typeface="+mn-ea"/>
                  <a:sym typeface="+mn-lt"/>
                </a:rPr>
                <a:t>团队嘉奖</a:t>
              </a:r>
            </a:p>
          </p:txBody>
        </p:sp>
      </p:grpSp>
      <p:grpSp>
        <p:nvGrpSpPr>
          <p:cNvPr id="14" name="组合 13"/>
          <p:cNvGrpSpPr/>
          <p:nvPr/>
        </p:nvGrpSpPr>
        <p:grpSpPr>
          <a:xfrm>
            <a:off x="8530084" y="3222182"/>
            <a:ext cx="2134947" cy="2134947"/>
            <a:chOff x="1007493" y="3027822"/>
            <a:chExt cx="2134947" cy="2134947"/>
          </a:xfrm>
        </p:grpSpPr>
        <p:sp>
          <p:nvSpPr>
            <p:cNvPr id="15" name="流程图: 延期 14"/>
            <p:cNvSpPr/>
            <p:nvPr/>
          </p:nvSpPr>
          <p:spPr>
            <a:xfrm>
              <a:off x="1007493" y="3027822"/>
              <a:ext cx="2134947" cy="2134947"/>
            </a:xfrm>
            <a:prstGeom prst="flowChartDelay">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111857" y="3772129"/>
              <a:ext cx="1996125"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srgbClr val="FFFFFF"/>
                  </a:solidFill>
                  <a:effectLst/>
                  <a:uLnTx/>
                  <a:uFillTx/>
                  <a:latin typeface="Adobe Arabic" panose="020F0502020204030204"/>
                  <a:ea typeface="微软雅黑"/>
                  <a:cs typeface="+mn-ea"/>
                  <a:sym typeface="+mn-lt"/>
                </a:rPr>
                <a:t>定期进行成果简要回顾</a:t>
              </a:r>
            </a:p>
          </p:txBody>
        </p:sp>
      </p:grpSp>
      <p:sp>
        <p:nvSpPr>
          <p:cNvPr id="17" name="箭头: V 形 16"/>
          <p:cNvSpPr/>
          <p:nvPr/>
        </p:nvSpPr>
        <p:spPr>
          <a:xfrm>
            <a:off x="4382234" y="4097276"/>
            <a:ext cx="384755" cy="384755"/>
          </a:xfrm>
          <a:prstGeom prst="chevr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箭头: V 形 17"/>
          <p:cNvSpPr/>
          <p:nvPr/>
        </p:nvSpPr>
        <p:spPr>
          <a:xfrm>
            <a:off x="7760202" y="4097276"/>
            <a:ext cx="384755" cy="384755"/>
          </a:xfrm>
          <a:prstGeom prst="chevron">
            <a:avLst/>
          </a:prstGeom>
          <a:solidFill>
            <a:srgbClr val="FF6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wipe(left)">
                                      <p:cBhvr>
                                        <p:cTn id="18" dur="500"/>
                                        <p:tgtEl>
                                          <p:spTgt spid="17"/>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par>
                          <p:cTn id="23" fill="hold">
                            <p:stCondLst>
                              <p:cond delay="2000"/>
                            </p:stCondLst>
                            <p:childTnLst>
                              <p:par>
                                <p:cTn id="24" presetID="22" presetClass="entr" presetSubtype="8" fill="hold" grpId="0" nodeType="after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wipe(left)">
                                      <p:cBhvr>
                                        <p:cTn id="26" dur="500"/>
                                        <p:tgtEl>
                                          <p:spTgt spid="18"/>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animBg="1"/>
      <p:bldP spid="1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逃避责任</a:t>
            </a:r>
          </a:p>
        </p:txBody>
      </p:sp>
      <p:grpSp>
        <p:nvGrpSpPr>
          <p:cNvPr id="5" name="组合 4"/>
          <p:cNvGrpSpPr/>
          <p:nvPr/>
        </p:nvGrpSpPr>
        <p:grpSpPr>
          <a:xfrm>
            <a:off x="1381358" y="1959429"/>
            <a:ext cx="9743843" cy="3744685"/>
            <a:chOff x="1381358" y="1959429"/>
            <a:chExt cx="9743843" cy="3744685"/>
          </a:xfrm>
        </p:grpSpPr>
        <p:sp>
          <p:nvSpPr>
            <p:cNvPr id="3" name="任意多边形: 形状 2"/>
            <p:cNvSpPr/>
            <p:nvPr/>
          </p:nvSpPr>
          <p:spPr>
            <a:xfrm>
              <a:off x="1381358" y="1959429"/>
              <a:ext cx="9743843" cy="3744685"/>
            </a:xfrm>
            <a:custGeom>
              <a:avLst/>
              <a:gdLst>
                <a:gd name="connsiteX0" fmla="*/ 9067733 w 9743843"/>
                <a:gd name="connsiteY0" fmla="*/ 180456 h 3744685"/>
                <a:gd name="connsiteX1" fmla="*/ 8926331 w 9743843"/>
                <a:gd name="connsiteY1" fmla="*/ 321858 h 3744685"/>
                <a:gd name="connsiteX2" fmla="*/ 9067733 w 9743843"/>
                <a:gd name="connsiteY2" fmla="*/ 463260 h 3744685"/>
                <a:gd name="connsiteX3" fmla="*/ 9209135 w 9743843"/>
                <a:gd name="connsiteY3" fmla="*/ 321858 h 3744685"/>
                <a:gd name="connsiteX4" fmla="*/ 9067733 w 9743843"/>
                <a:gd name="connsiteY4" fmla="*/ 180456 h 3744685"/>
                <a:gd name="connsiteX5" fmla="*/ 8526019 w 9743843"/>
                <a:gd name="connsiteY5" fmla="*/ 180456 h 3744685"/>
                <a:gd name="connsiteX6" fmla="*/ 8384617 w 9743843"/>
                <a:gd name="connsiteY6" fmla="*/ 321858 h 3744685"/>
                <a:gd name="connsiteX7" fmla="*/ 8526019 w 9743843"/>
                <a:gd name="connsiteY7" fmla="*/ 463260 h 3744685"/>
                <a:gd name="connsiteX8" fmla="*/ 8667421 w 9743843"/>
                <a:gd name="connsiteY8" fmla="*/ 321858 h 3744685"/>
                <a:gd name="connsiteX9" fmla="*/ 8526019 w 9743843"/>
                <a:gd name="connsiteY9" fmla="*/ 180456 h 3744685"/>
                <a:gd name="connsiteX10" fmla="*/ 7984305 w 9743843"/>
                <a:gd name="connsiteY10" fmla="*/ 180456 h 3744685"/>
                <a:gd name="connsiteX11" fmla="*/ 7842903 w 9743843"/>
                <a:gd name="connsiteY11" fmla="*/ 321858 h 3744685"/>
                <a:gd name="connsiteX12" fmla="*/ 7984305 w 9743843"/>
                <a:gd name="connsiteY12" fmla="*/ 463260 h 3744685"/>
                <a:gd name="connsiteX13" fmla="*/ 8125707 w 9743843"/>
                <a:gd name="connsiteY13" fmla="*/ 321858 h 3744685"/>
                <a:gd name="connsiteX14" fmla="*/ 7984305 w 9743843"/>
                <a:gd name="connsiteY14" fmla="*/ 180456 h 3744685"/>
                <a:gd name="connsiteX15" fmla="*/ 7442591 w 9743843"/>
                <a:gd name="connsiteY15" fmla="*/ 180456 h 3744685"/>
                <a:gd name="connsiteX16" fmla="*/ 7301189 w 9743843"/>
                <a:gd name="connsiteY16" fmla="*/ 321858 h 3744685"/>
                <a:gd name="connsiteX17" fmla="*/ 7442591 w 9743843"/>
                <a:gd name="connsiteY17" fmla="*/ 463260 h 3744685"/>
                <a:gd name="connsiteX18" fmla="*/ 7583993 w 9743843"/>
                <a:gd name="connsiteY18" fmla="*/ 321858 h 3744685"/>
                <a:gd name="connsiteX19" fmla="*/ 7442591 w 9743843"/>
                <a:gd name="connsiteY19" fmla="*/ 180456 h 3744685"/>
                <a:gd name="connsiteX20" fmla="*/ 6900877 w 9743843"/>
                <a:gd name="connsiteY20" fmla="*/ 180456 h 3744685"/>
                <a:gd name="connsiteX21" fmla="*/ 6759475 w 9743843"/>
                <a:gd name="connsiteY21" fmla="*/ 321858 h 3744685"/>
                <a:gd name="connsiteX22" fmla="*/ 6900877 w 9743843"/>
                <a:gd name="connsiteY22" fmla="*/ 463260 h 3744685"/>
                <a:gd name="connsiteX23" fmla="*/ 7042279 w 9743843"/>
                <a:gd name="connsiteY23" fmla="*/ 321858 h 3744685"/>
                <a:gd name="connsiteX24" fmla="*/ 6900877 w 9743843"/>
                <a:gd name="connsiteY24" fmla="*/ 180456 h 3744685"/>
                <a:gd name="connsiteX25" fmla="*/ 6359163 w 9743843"/>
                <a:gd name="connsiteY25" fmla="*/ 180456 h 3744685"/>
                <a:gd name="connsiteX26" fmla="*/ 6217761 w 9743843"/>
                <a:gd name="connsiteY26" fmla="*/ 321858 h 3744685"/>
                <a:gd name="connsiteX27" fmla="*/ 6359163 w 9743843"/>
                <a:gd name="connsiteY27" fmla="*/ 463260 h 3744685"/>
                <a:gd name="connsiteX28" fmla="*/ 6500565 w 9743843"/>
                <a:gd name="connsiteY28" fmla="*/ 321858 h 3744685"/>
                <a:gd name="connsiteX29" fmla="*/ 6359163 w 9743843"/>
                <a:gd name="connsiteY29" fmla="*/ 180456 h 3744685"/>
                <a:gd name="connsiteX30" fmla="*/ 5817449 w 9743843"/>
                <a:gd name="connsiteY30" fmla="*/ 180456 h 3744685"/>
                <a:gd name="connsiteX31" fmla="*/ 5676047 w 9743843"/>
                <a:gd name="connsiteY31" fmla="*/ 321858 h 3744685"/>
                <a:gd name="connsiteX32" fmla="*/ 5817449 w 9743843"/>
                <a:gd name="connsiteY32" fmla="*/ 463260 h 3744685"/>
                <a:gd name="connsiteX33" fmla="*/ 5958851 w 9743843"/>
                <a:gd name="connsiteY33" fmla="*/ 321858 h 3744685"/>
                <a:gd name="connsiteX34" fmla="*/ 5817449 w 9743843"/>
                <a:gd name="connsiteY34" fmla="*/ 180456 h 3744685"/>
                <a:gd name="connsiteX35" fmla="*/ 5275735 w 9743843"/>
                <a:gd name="connsiteY35" fmla="*/ 180456 h 3744685"/>
                <a:gd name="connsiteX36" fmla="*/ 5134333 w 9743843"/>
                <a:gd name="connsiteY36" fmla="*/ 321858 h 3744685"/>
                <a:gd name="connsiteX37" fmla="*/ 5275735 w 9743843"/>
                <a:gd name="connsiteY37" fmla="*/ 463260 h 3744685"/>
                <a:gd name="connsiteX38" fmla="*/ 5417137 w 9743843"/>
                <a:gd name="connsiteY38" fmla="*/ 321858 h 3744685"/>
                <a:gd name="connsiteX39" fmla="*/ 5275735 w 9743843"/>
                <a:gd name="connsiteY39" fmla="*/ 180456 h 3744685"/>
                <a:gd name="connsiteX40" fmla="*/ 4734021 w 9743843"/>
                <a:gd name="connsiteY40" fmla="*/ 180456 h 3744685"/>
                <a:gd name="connsiteX41" fmla="*/ 4592619 w 9743843"/>
                <a:gd name="connsiteY41" fmla="*/ 321858 h 3744685"/>
                <a:gd name="connsiteX42" fmla="*/ 4734021 w 9743843"/>
                <a:gd name="connsiteY42" fmla="*/ 463260 h 3744685"/>
                <a:gd name="connsiteX43" fmla="*/ 4875423 w 9743843"/>
                <a:gd name="connsiteY43" fmla="*/ 321858 h 3744685"/>
                <a:gd name="connsiteX44" fmla="*/ 4734021 w 9743843"/>
                <a:gd name="connsiteY44" fmla="*/ 180456 h 3744685"/>
                <a:gd name="connsiteX45" fmla="*/ 4192307 w 9743843"/>
                <a:gd name="connsiteY45" fmla="*/ 180456 h 3744685"/>
                <a:gd name="connsiteX46" fmla="*/ 4050905 w 9743843"/>
                <a:gd name="connsiteY46" fmla="*/ 321858 h 3744685"/>
                <a:gd name="connsiteX47" fmla="*/ 4192307 w 9743843"/>
                <a:gd name="connsiteY47" fmla="*/ 463260 h 3744685"/>
                <a:gd name="connsiteX48" fmla="*/ 4333709 w 9743843"/>
                <a:gd name="connsiteY48" fmla="*/ 321858 h 3744685"/>
                <a:gd name="connsiteX49" fmla="*/ 4192307 w 9743843"/>
                <a:gd name="connsiteY49" fmla="*/ 180456 h 3744685"/>
                <a:gd name="connsiteX50" fmla="*/ 3650593 w 9743843"/>
                <a:gd name="connsiteY50" fmla="*/ 180456 h 3744685"/>
                <a:gd name="connsiteX51" fmla="*/ 3509191 w 9743843"/>
                <a:gd name="connsiteY51" fmla="*/ 321858 h 3744685"/>
                <a:gd name="connsiteX52" fmla="*/ 3650593 w 9743843"/>
                <a:gd name="connsiteY52" fmla="*/ 463260 h 3744685"/>
                <a:gd name="connsiteX53" fmla="*/ 3791995 w 9743843"/>
                <a:gd name="connsiteY53" fmla="*/ 321858 h 3744685"/>
                <a:gd name="connsiteX54" fmla="*/ 3650593 w 9743843"/>
                <a:gd name="connsiteY54" fmla="*/ 180456 h 3744685"/>
                <a:gd name="connsiteX55" fmla="*/ 3108879 w 9743843"/>
                <a:gd name="connsiteY55" fmla="*/ 180456 h 3744685"/>
                <a:gd name="connsiteX56" fmla="*/ 2967477 w 9743843"/>
                <a:gd name="connsiteY56" fmla="*/ 321858 h 3744685"/>
                <a:gd name="connsiteX57" fmla="*/ 3108879 w 9743843"/>
                <a:gd name="connsiteY57" fmla="*/ 463260 h 3744685"/>
                <a:gd name="connsiteX58" fmla="*/ 3250281 w 9743843"/>
                <a:gd name="connsiteY58" fmla="*/ 321858 h 3744685"/>
                <a:gd name="connsiteX59" fmla="*/ 3108879 w 9743843"/>
                <a:gd name="connsiteY59" fmla="*/ 180456 h 3744685"/>
                <a:gd name="connsiteX60" fmla="*/ 2567167 w 9743843"/>
                <a:gd name="connsiteY60" fmla="*/ 180456 h 3744685"/>
                <a:gd name="connsiteX61" fmla="*/ 2425765 w 9743843"/>
                <a:gd name="connsiteY61" fmla="*/ 321858 h 3744685"/>
                <a:gd name="connsiteX62" fmla="*/ 2567167 w 9743843"/>
                <a:gd name="connsiteY62" fmla="*/ 463260 h 3744685"/>
                <a:gd name="connsiteX63" fmla="*/ 2708570 w 9743843"/>
                <a:gd name="connsiteY63" fmla="*/ 321858 h 3744685"/>
                <a:gd name="connsiteX64" fmla="*/ 2567167 w 9743843"/>
                <a:gd name="connsiteY64" fmla="*/ 180456 h 3744685"/>
                <a:gd name="connsiteX65" fmla="*/ 2025453 w 9743843"/>
                <a:gd name="connsiteY65" fmla="*/ 180456 h 3744685"/>
                <a:gd name="connsiteX66" fmla="*/ 1884052 w 9743843"/>
                <a:gd name="connsiteY66" fmla="*/ 321858 h 3744685"/>
                <a:gd name="connsiteX67" fmla="*/ 2025453 w 9743843"/>
                <a:gd name="connsiteY67" fmla="*/ 463260 h 3744685"/>
                <a:gd name="connsiteX68" fmla="*/ 2166856 w 9743843"/>
                <a:gd name="connsiteY68" fmla="*/ 321858 h 3744685"/>
                <a:gd name="connsiteX69" fmla="*/ 2025453 w 9743843"/>
                <a:gd name="connsiteY69" fmla="*/ 180456 h 3744685"/>
                <a:gd name="connsiteX70" fmla="*/ 1483740 w 9743843"/>
                <a:gd name="connsiteY70" fmla="*/ 180456 h 3744685"/>
                <a:gd name="connsiteX71" fmla="*/ 1342338 w 9743843"/>
                <a:gd name="connsiteY71" fmla="*/ 321858 h 3744685"/>
                <a:gd name="connsiteX72" fmla="*/ 1483740 w 9743843"/>
                <a:gd name="connsiteY72" fmla="*/ 463260 h 3744685"/>
                <a:gd name="connsiteX73" fmla="*/ 1625142 w 9743843"/>
                <a:gd name="connsiteY73" fmla="*/ 321858 h 3744685"/>
                <a:gd name="connsiteX74" fmla="*/ 1483740 w 9743843"/>
                <a:gd name="connsiteY74" fmla="*/ 180456 h 3744685"/>
                <a:gd name="connsiteX75" fmla="*/ 942026 w 9743843"/>
                <a:gd name="connsiteY75" fmla="*/ 180456 h 3744685"/>
                <a:gd name="connsiteX76" fmla="*/ 800624 w 9743843"/>
                <a:gd name="connsiteY76" fmla="*/ 321858 h 3744685"/>
                <a:gd name="connsiteX77" fmla="*/ 942026 w 9743843"/>
                <a:gd name="connsiteY77" fmla="*/ 463260 h 3744685"/>
                <a:gd name="connsiteX78" fmla="*/ 1083429 w 9743843"/>
                <a:gd name="connsiteY78" fmla="*/ 321858 h 3744685"/>
                <a:gd name="connsiteX79" fmla="*/ 942026 w 9743843"/>
                <a:gd name="connsiteY79" fmla="*/ 180456 h 3744685"/>
                <a:gd name="connsiteX80" fmla="*/ 400312 w 9743843"/>
                <a:gd name="connsiteY80" fmla="*/ 180456 h 3744685"/>
                <a:gd name="connsiteX81" fmla="*/ 258910 w 9743843"/>
                <a:gd name="connsiteY81" fmla="*/ 321858 h 3744685"/>
                <a:gd name="connsiteX82" fmla="*/ 400312 w 9743843"/>
                <a:gd name="connsiteY82" fmla="*/ 463260 h 3744685"/>
                <a:gd name="connsiteX83" fmla="*/ 541714 w 9743843"/>
                <a:gd name="connsiteY83" fmla="*/ 321858 h 3744685"/>
                <a:gd name="connsiteX84" fmla="*/ 400312 w 9743843"/>
                <a:gd name="connsiteY84" fmla="*/ 180456 h 3744685"/>
                <a:gd name="connsiteX85" fmla="*/ 0 w 9743843"/>
                <a:gd name="connsiteY85" fmla="*/ 0 h 3744685"/>
                <a:gd name="connsiteX86" fmla="*/ 9743843 w 9743843"/>
                <a:gd name="connsiteY86" fmla="*/ 0 h 3744685"/>
                <a:gd name="connsiteX87" fmla="*/ 9743843 w 9743843"/>
                <a:gd name="connsiteY87" fmla="*/ 3744685 h 3744685"/>
                <a:gd name="connsiteX88" fmla="*/ 0 w 9743843"/>
                <a:gd name="connsiteY88" fmla="*/ 3744685 h 37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743843" h="3744685">
                  <a:moveTo>
                    <a:pt x="9067733" y="180456"/>
                  </a:moveTo>
                  <a:cubicBezTo>
                    <a:pt x="8989639" y="180456"/>
                    <a:pt x="8926331" y="243764"/>
                    <a:pt x="8926331" y="321858"/>
                  </a:cubicBezTo>
                  <a:cubicBezTo>
                    <a:pt x="8926331" y="399952"/>
                    <a:pt x="8989639" y="463260"/>
                    <a:pt x="9067733" y="463260"/>
                  </a:cubicBezTo>
                  <a:cubicBezTo>
                    <a:pt x="9145827" y="463260"/>
                    <a:pt x="9209135" y="399952"/>
                    <a:pt x="9209135" y="321858"/>
                  </a:cubicBezTo>
                  <a:cubicBezTo>
                    <a:pt x="9209135" y="243764"/>
                    <a:pt x="9145827" y="180456"/>
                    <a:pt x="9067733" y="180456"/>
                  </a:cubicBezTo>
                  <a:close/>
                  <a:moveTo>
                    <a:pt x="8526019" y="180456"/>
                  </a:moveTo>
                  <a:cubicBezTo>
                    <a:pt x="8447925" y="180456"/>
                    <a:pt x="8384617" y="243764"/>
                    <a:pt x="8384617" y="321858"/>
                  </a:cubicBezTo>
                  <a:cubicBezTo>
                    <a:pt x="8384617" y="399952"/>
                    <a:pt x="8447925" y="463260"/>
                    <a:pt x="8526019" y="463260"/>
                  </a:cubicBezTo>
                  <a:cubicBezTo>
                    <a:pt x="8604113" y="463260"/>
                    <a:pt x="8667421" y="399952"/>
                    <a:pt x="8667421" y="321858"/>
                  </a:cubicBezTo>
                  <a:cubicBezTo>
                    <a:pt x="8667421" y="243764"/>
                    <a:pt x="8604113" y="180456"/>
                    <a:pt x="8526019" y="180456"/>
                  </a:cubicBezTo>
                  <a:close/>
                  <a:moveTo>
                    <a:pt x="7984305" y="180456"/>
                  </a:moveTo>
                  <a:cubicBezTo>
                    <a:pt x="7906211" y="180456"/>
                    <a:pt x="7842903" y="243764"/>
                    <a:pt x="7842903" y="321858"/>
                  </a:cubicBezTo>
                  <a:cubicBezTo>
                    <a:pt x="7842903" y="399952"/>
                    <a:pt x="7906211" y="463260"/>
                    <a:pt x="7984305" y="463260"/>
                  </a:cubicBezTo>
                  <a:cubicBezTo>
                    <a:pt x="8062399" y="463260"/>
                    <a:pt x="8125707" y="399952"/>
                    <a:pt x="8125707" y="321858"/>
                  </a:cubicBezTo>
                  <a:cubicBezTo>
                    <a:pt x="8125707" y="243764"/>
                    <a:pt x="8062399" y="180456"/>
                    <a:pt x="7984305" y="180456"/>
                  </a:cubicBezTo>
                  <a:close/>
                  <a:moveTo>
                    <a:pt x="7442591" y="180456"/>
                  </a:moveTo>
                  <a:cubicBezTo>
                    <a:pt x="7364497" y="180456"/>
                    <a:pt x="7301189" y="243764"/>
                    <a:pt x="7301189" y="321858"/>
                  </a:cubicBezTo>
                  <a:cubicBezTo>
                    <a:pt x="7301189" y="399952"/>
                    <a:pt x="7364497" y="463260"/>
                    <a:pt x="7442591" y="463260"/>
                  </a:cubicBezTo>
                  <a:cubicBezTo>
                    <a:pt x="7520685" y="463260"/>
                    <a:pt x="7583993" y="399952"/>
                    <a:pt x="7583993" y="321858"/>
                  </a:cubicBezTo>
                  <a:cubicBezTo>
                    <a:pt x="7583993" y="243764"/>
                    <a:pt x="7520685" y="180456"/>
                    <a:pt x="7442591" y="180456"/>
                  </a:cubicBezTo>
                  <a:close/>
                  <a:moveTo>
                    <a:pt x="6900877" y="180456"/>
                  </a:moveTo>
                  <a:cubicBezTo>
                    <a:pt x="6822783" y="180456"/>
                    <a:pt x="6759475" y="243764"/>
                    <a:pt x="6759475" y="321858"/>
                  </a:cubicBezTo>
                  <a:cubicBezTo>
                    <a:pt x="6759475" y="399952"/>
                    <a:pt x="6822783" y="463260"/>
                    <a:pt x="6900877" y="463260"/>
                  </a:cubicBezTo>
                  <a:cubicBezTo>
                    <a:pt x="6978971" y="463260"/>
                    <a:pt x="7042279" y="399952"/>
                    <a:pt x="7042279" y="321858"/>
                  </a:cubicBezTo>
                  <a:cubicBezTo>
                    <a:pt x="7042279" y="243764"/>
                    <a:pt x="6978971" y="180456"/>
                    <a:pt x="6900877" y="180456"/>
                  </a:cubicBezTo>
                  <a:close/>
                  <a:moveTo>
                    <a:pt x="6359163" y="180456"/>
                  </a:moveTo>
                  <a:cubicBezTo>
                    <a:pt x="6281069" y="180456"/>
                    <a:pt x="6217761" y="243764"/>
                    <a:pt x="6217761" y="321858"/>
                  </a:cubicBezTo>
                  <a:cubicBezTo>
                    <a:pt x="6217761" y="399952"/>
                    <a:pt x="6281069" y="463260"/>
                    <a:pt x="6359163" y="463260"/>
                  </a:cubicBezTo>
                  <a:cubicBezTo>
                    <a:pt x="6437257" y="463260"/>
                    <a:pt x="6500565" y="399952"/>
                    <a:pt x="6500565" y="321858"/>
                  </a:cubicBezTo>
                  <a:cubicBezTo>
                    <a:pt x="6500565" y="243764"/>
                    <a:pt x="6437257" y="180456"/>
                    <a:pt x="6359163" y="180456"/>
                  </a:cubicBezTo>
                  <a:close/>
                  <a:moveTo>
                    <a:pt x="5817449" y="180456"/>
                  </a:moveTo>
                  <a:cubicBezTo>
                    <a:pt x="5739355" y="180456"/>
                    <a:pt x="5676047" y="243764"/>
                    <a:pt x="5676047" y="321858"/>
                  </a:cubicBezTo>
                  <a:cubicBezTo>
                    <a:pt x="5676047" y="399952"/>
                    <a:pt x="5739355" y="463260"/>
                    <a:pt x="5817449" y="463260"/>
                  </a:cubicBezTo>
                  <a:cubicBezTo>
                    <a:pt x="5895543" y="463260"/>
                    <a:pt x="5958851" y="399952"/>
                    <a:pt x="5958851" y="321858"/>
                  </a:cubicBezTo>
                  <a:cubicBezTo>
                    <a:pt x="5958851" y="243764"/>
                    <a:pt x="5895543" y="180456"/>
                    <a:pt x="5817449" y="180456"/>
                  </a:cubicBezTo>
                  <a:close/>
                  <a:moveTo>
                    <a:pt x="5275735" y="180456"/>
                  </a:moveTo>
                  <a:cubicBezTo>
                    <a:pt x="5197641" y="180456"/>
                    <a:pt x="5134333" y="243764"/>
                    <a:pt x="5134333" y="321858"/>
                  </a:cubicBezTo>
                  <a:cubicBezTo>
                    <a:pt x="5134333" y="399952"/>
                    <a:pt x="5197641" y="463260"/>
                    <a:pt x="5275735" y="463260"/>
                  </a:cubicBezTo>
                  <a:cubicBezTo>
                    <a:pt x="5353829" y="463260"/>
                    <a:pt x="5417137" y="399952"/>
                    <a:pt x="5417137" y="321858"/>
                  </a:cubicBezTo>
                  <a:cubicBezTo>
                    <a:pt x="5417137" y="243764"/>
                    <a:pt x="5353829" y="180456"/>
                    <a:pt x="5275735" y="180456"/>
                  </a:cubicBezTo>
                  <a:close/>
                  <a:moveTo>
                    <a:pt x="4734021" y="180456"/>
                  </a:moveTo>
                  <a:cubicBezTo>
                    <a:pt x="4655927" y="180456"/>
                    <a:pt x="4592619" y="243764"/>
                    <a:pt x="4592619" y="321858"/>
                  </a:cubicBezTo>
                  <a:cubicBezTo>
                    <a:pt x="4592619" y="399952"/>
                    <a:pt x="4655927" y="463260"/>
                    <a:pt x="4734021" y="463260"/>
                  </a:cubicBezTo>
                  <a:cubicBezTo>
                    <a:pt x="4812115" y="463260"/>
                    <a:pt x="4875423" y="399952"/>
                    <a:pt x="4875423" y="321858"/>
                  </a:cubicBezTo>
                  <a:cubicBezTo>
                    <a:pt x="4875423" y="243764"/>
                    <a:pt x="4812115" y="180456"/>
                    <a:pt x="4734021" y="180456"/>
                  </a:cubicBezTo>
                  <a:close/>
                  <a:moveTo>
                    <a:pt x="4192307" y="180456"/>
                  </a:moveTo>
                  <a:cubicBezTo>
                    <a:pt x="4114213" y="180456"/>
                    <a:pt x="4050905" y="243764"/>
                    <a:pt x="4050905" y="321858"/>
                  </a:cubicBezTo>
                  <a:cubicBezTo>
                    <a:pt x="4050905" y="399952"/>
                    <a:pt x="4114213" y="463260"/>
                    <a:pt x="4192307" y="463260"/>
                  </a:cubicBezTo>
                  <a:cubicBezTo>
                    <a:pt x="4270401" y="463260"/>
                    <a:pt x="4333709" y="399952"/>
                    <a:pt x="4333709" y="321858"/>
                  </a:cubicBezTo>
                  <a:cubicBezTo>
                    <a:pt x="4333709" y="243764"/>
                    <a:pt x="4270401" y="180456"/>
                    <a:pt x="4192307" y="180456"/>
                  </a:cubicBezTo>
                  <a:close/>
                  <a:moveTo>
                    <a:pt x="3650593" y="180456"/>
                  </a:moveTo>
                  <a:cubicBezTo>
                    <a:pt x="3572499" y="180456"/>
                    <a:pt x="3509191" y="243764"/>
                    <a:pt x="3509191" y="321858"/>
                  </a:cubicBezTo>
                  <a:cubicBezTo>
                    <a:pt x="3509191" y="399952"/>
                    <a:pt x="3572499" y="463260"/>
                    <a:pt x="3650593" y="463260"/>
                  </a:cubicBezTo>
                  <a:cubicBezTo>
                    <a:pt x="3728687" y="463260"/>
                    <a:pt x="3791995" y="399952"/>
                    <a:pt x="3791995" y="321858"/>
                  </a:cubicBezTo>
                  <a:cubicBezTo>
                    <a:pt x="3791995" y="243764"/>
                    <a:pt x="3728687" y="180456"/>
                    <a:pt x="3650593" y="180456"/>
                  </a:cubicBezTo>
                  <a:close/>
                  <a:moveTo>
                    <a:pt x="3108879" y="180456"/>
                  </a:moveTo>
                  <a:cubicBezTo>
                    <a:pt x="3030785" y="180456"/>
                    <a:pt x="2967477" y="243764"/>
                    <a:pt x="2967477" y="321858"/>
                  </a:cubicBezTo>
                  <a:cubicBezTo>
                    <a:pt x="2967477" y="399952"/>
                    <a:pt x="3030785" y="463260"/>
                    <a:pt x="3108879" y="463260"/>
                  </a:cubicBezTo>
                  <a:cubicBezTo>
                    <a:pt x="3186973" y="463260"/>
                    <a:pt x="3250281" y="399952"/>
                    <a:pt x="3250281" y="321858"/>
                  </a:cubicBezTo>
                  <a:cubicBezTo>
                    <a:pt x="3250281" y="243764"/>
                    <a:pt x="3186973" y="180456"/>
                    <a:pt x="3108879" y="180456"/>
                  </a:cubicBezTo>
                  <a:close/>
                  <a:moveTo>
                    <a:pt x="2567167" y="180456"/>
                  </a:moveTo>
                  <a:cubicBezTo>
                    <a:pt x="2489073" y="180456"/>
                    <a:pt x="2425765" y="243764"/>
                    <a:pt x="2425765" y="321858"/>
                  </a:cubicBezTo>
                  <a:cubicBezTo>
                    <a:pt x="2425765" y="399952"/>
                    <a:pt x="2489073" y="463260"/>
                    <a:pt x="2567167" y="463260"/>
                  </a:cubicBezTo>
                  <a:cubicBezTo>
                    <a:pt x="2645262" y="463260"/>
                    <a:pt x="2708570" y="399952"/>
                    <a:pt x="2708570" y="321858"/>
                  </a:cubicBezTo>
                  <a:cubicBezTo>
                    <a:pt x="2708570" y="243764"/>
                    <a:pt x="2645262" y="180456"/>
                    <a:pt x="2567167" y="180456"/>
                  </a:cubicBezTo>
                  <a:close/>
                  <a:moveTo>
                    <a:pt x="2025453" y="180456"/>
                  </a:moveTo>
                  <a:cubicBezTo>
                    <a:pt x="1947360" y="180456"/>
                    <a:pt x="1884052" y="243764"/>
                    <a:pt x="1884052" y="321858"/>
                  </a:cubicBezTo>
                  <a:cubicBezTo>
                    <a:pt x="1884052" y="399952"/>
                    <a:pt x="1947360" y="463260"/>
                    <a:pt x="2025453" y="463260"/>
                  </a:cubicBezTo>
                  <a:cubicBezTo>
                    <a:pt x="2103548" y="463260"/>
                    <a:pt x="2166856" y="399952"/>
                    <a:pt x="2166856" y="321858"/>
                  </a:cubicBezTo>
                  <a:cubicBezTo>
                    <a:pt x="2166856" y="243764"/>
                    <a:pt x="2103548" y="180456"/>
                    <a:pt x="2025453" y="180456"/>
                  </a:cubicBezTo>
                  <a:close/>
                  <a:moveTo>
                    <a:pt x="1483740" y="180456"/>
                  </a:moveTo>
                  <a:cubicBezTo>
                    <a:pt x="1405646" y="180456"/>
                    <a:pt x="1342338" y="243764"/>
                    <a:pt x="1342338" y="321858"/>
                  </a:cubicBezTo>
                  <a:cubicBezTo>
                    <a:pt x="1342338" y="399952"/>
                    <a:pt x="1405646" y="463260"/>
                    <a:pt x="1483740" y="463260"/>
                  </a:cubicBezTo>
                  <a:cubicBezTo>
                    <a:pt x="1561834" y="463260"/>
                    <a:pt x="1625142" y="399952"/>
                    <a:pt x="1625142" y="321858"/>
                  </a:cubicBezTo>
                  <a:cubicBezTo>
                    <a:pt x="1625142" y="243764"/>
                    <a:pt x="1561834" y="180456"/>
                    <a:pt x="1483740" y="180456"/>
                  </a:cubicBezTo>
                  <a:close/>
                  <a:moveTo>
                    <a:pt x="942026" y="180456"/>
                  </a:moveTo>
                  <a:cubicBezTo>
                    <a:pt x="863932" y="180456"/>
                    <a:pt x="800624" y="243764"/>
                    <a:pt x="800624" y="321858"/>
                  </a:cubicBezTo>
                  <a:cubicBezTo>
                    <a:pt x="800624" y="399952"/>
                    <a:pt x="863932" y="463260"/>
                    <a:pt x="942026" y="463260"/>
                  </a:cubicBezTo>
                  <a:cubicBezTo>
                    <a:pt x="1020120" y="463260"/>
                    <a:pt x="1083429" y="399952"/>
                    <a:pt x="1083429" y="321858"/>
                  </a:cubicBezTo>
                  <a:cubicBezTo>
                    <a:pt x="1083429" y="243764"/>
                    <a:pt x="1020120" y="180456"/>
                    <a:pt x="942026" y="180456"/>
                  </a:cubicBezTo>
                  <a:close/>
                  <a:moveTo>
                    <a:pt x="400312" y="180456"/>
                  </a:moveTo>
                  <a:cubicBezTo>
                    <a:pt x="322218" y="180456"/>
                    <a:pt x="258910" y="243764"/>
                    <a:pt x="258910" y="321858"/>
                  </a:cubicBezTo>
                  <a:cubicBezTo>
                    <a:pt x="258910" y="399952"/>
                    <a:pt x="322218" y="463260"/>
                    <a:pt x="400312" y="463260"/>
                  </a:cubicBezTo>
                  <a:cubicBezTo>
                    <a:pt x="478405" y="463260"/>
                    <a:pt x="541714" y="399952"/>
                    <a:pt x="541714" y="321858"/>
                  </a:cubicBezTo>
                  <a:cubicBezTo>
                    <a:pt x="541714" y="243764"/>
                    <a:pt x="478405" y="180456"/>
                    <a:pt x="400312" y="180456"/>
                  </a:cubicBezTo>
                  <a:close/>
                  <a:moveTo>
                    <a:pt x="0" y="0"/>
                  </a:moveTo>
                  <a:lnTo>
                    <a:pt x="9743843" y="0"/>
                  </a:lnTo>
                  <a:lnTo>
                    <a:pt x="9743843" y="3744685"/>
                  </a:lnTo>
                  <a:lnTo>
                    <a:pt x="0" y="3744685"/>
                  </a:lnTo>
                  <a:close/>
                </a:path>
              </a:pathLst>
            </a:custGeom>
            <a:solidFill>
              <a:srgbClr val="FF6C4B"/>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4" name="TextBox 3"/>
            <p:cNvSpPr txBox="1">
              <a:spLocks noChangeArrowheads="1"/>
            </p:cNvSpPr>
            <p:nvPr/>
          </p:nvSpPr>
          <p:spPr bwMode="auto">
            <a:xfrm>
              <a:off x="2377633" y="2417483"/>
              <a:ext cx="7970134" cy="2623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lnSpc>
                  <a:spcPct val="150000"/>
                </a:lnSpc>
              </a:pPr>
              <a:r>
                <a:rPr lang="zh-CN" altLang="en-US" sz="3200" b="1" dirty="0">
                  <a:solidFill>
                    <a:srgbClr val="FFFFFF"/>
                  </a:solidFill>
                  <a:latin typeface="Adobe Arabic" panose="020F0502020204030204"/>
                  <a:ea typeface="微软雅黑"/>
                  <a:cs typeface="+mn-ea"/>
                  <a:sym typeface="+mn-lt"/>
                </a:rPr>
                <a:t>团队领导的任务</a:t>
              </a:r>
              <a:endParaRPr lang="en-US" altLang="zh-CN" sz="3200" b="1" dirty="0">
                <a:solidFill>
                  <a:srgbClr val="FFFFFF"/>
                </a:solidFill>
                <a:latin typeface="Adobe Arabic" panose="020F0502020204030204"/>
                <a:ea typeface="微软雅黑"/>
                <a:cs typeface="+mn-ea"/>
                <a:sym typeface="+mn-lt"/>
              </a:endParaRPr>
            </a:p>
            <a:p>
              <a:pPr eaLnBrk="1" hangingPunct="1">
                <a:lnSpc>
                  <a:spcPct val="150000"/>
                </a:lnSpc>
              </a:pPr>
              <a:r>
                <a:rPr lang="zh-CN" altLang="en-US" sz="2000" dirty="0">
                  <a:solidFill>
                    <a:srgbClr val="FFFFFF"/>
                  </a:solidFill>
                  <a:latin typeface="Adobe Arabic" panose="020F0502020204030204"/>
                  <a:ea typeface="微软雅黑"/>
                  <a:cs typeface="+mn-ea"/>
                  <a:sym typeface="+mn-lt"/>
                </a:rPr>
                <a:t>         团队领导希望自己的团队成员能够对彼此负责，要达到这个目的，最大的难点在于为团队建立整体的责任机制。有些个人能力较强的领导趋于使自己成为唯一的责任人，于是成员们看到同事的缺点就不予以指出了。</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inVertic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10156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第</a:t>
            </a:r>
            <a:r>
              <a:rPr lang="zh-CN" altLang="en-US" sz="6000" b="1" kern="0" noProof="0" dirty="0">
                <a:solidFill>
                  <a:srgbClr val="FF6C4B"/>
                </a:solidFill>
                <a:latin typeface="Adobe Arabic" panose="020F0502020204030204"/>
                <a:ea typeface="微软雅黑"/>
                <a:cs typeface="+mn-ea"/>
                <a:sym typeface="+mn-lt"/>
              </a:rPr>
              <a:t>五</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部分</a:t>
            </a: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endParaRPr kumimoji="0" lang="en-US" altLang="zh-CN" sz="72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endParaRP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
        <p:nvSpPr>
          <p:cNvPr id="19" name="文本框 18"/>
          <p:cNvSpPr txBox="1"/>
          <p:nvPr/>
        </p:nvSpPr>
        <p:spPr>
          <a:xfrm>
            <a:off x="1629330" y="2617816"/>
            <a:ext cx="4415145" cy="1323439"/>
          </a:xfrm>
          <a:prstGeom prst="rect">
            <a:avLst/>
          </a:prstGeom>
          <a:noFill/>
          <a:ln>
            <a:noFill/>
          </a:ln>
        </p:spPr>
        <p:txBody>
          <a:bodyPr wrap="square" rtlCol="0">
            <a:spAutoFit/>
          </a:bodyPr>
          <a:lstStyle/>
          <a:p>
            <a:pPr algn="dist">
              <a:defRPr/>
            </a:pPr>
            <a:r>
              <a:rPr lang="zh-CN" altLang="en-US" sz="8000" b="1" dirty="0">
                <a:solidFill>
                  <a:srgbClr val="FA563A"/>
                </a:solidFill>
                <a:latin typeface="Adobe Arabic" panose="020F0502020204030204"/>
                <a:ea typeface="微软雅黑"/>
                <a:cs typeface="+mn-ea"/>
                <a:sym typeface="+mn-lt"/>
              </a:rPr>
              <a:t>无视结果</a:t>
            </a:r>
          </a:p>
        </p:txBody>
      </p:sp>
      <p:sp>
        <p:nvSpPr>
          <p:cNvPr id="20" name="矩形 19"/>
          <p:cNvSpPr/>
          <p:nvPr/>
        </p:nvSpPr>
        <p:spPr>
          <a:xfrm>
            <a:off x="1802428" y="3999200"/>
            <a:ext cx="4113248" cy="523220"/>
          </a:xfrm>
          <a:prstGeom prst="rect">
            <a:avLst/>
          </a:prstGeom>
        </p:spPr>
        <p:txBody>
          <a:bodyPr wrap="square">
            <a:spAutoFit/>
          </a:bodyPr>
          <a:lstStyle/>
          <a:p>
            <a:pPr algn="dist"/>
            <a:r>
              <a:rPr lang="en-US" altLang="zh-CN" sz="2800" dirty="0">
                <a:solidFill>
                  <a:srgbClr val="FA563A"/>
                </a:solidFill>
                <a:latin typeface="Adobe Arabic" panose="020F0502020204030204"/>
                <a:ea typeface="微软雅黑"/>
                <a:cs typeface="+mn-ea"/>
                <a:sym typeface="+mn-lt"/>
              </a:rPr>
              <a:t>Shirk responsibility</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iterate type="lt">
                                    <p:tmPct val="5000"/>
                                  </p:iterate>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style.rotation</p:attrName>
                                        </p:attrNameLst>
                                      </p:cBhvr>
                                      <p:tavLst>
                                        <p:tav tm="0">
                                          <p:val>
                                            <p:fltVal val="90"/>
                                          </p:val>
                                        </p:tav>
                                        <p:tav tm="100000">
                                          <p:val>
                                            <p:fltVal val="0"/>
                                          </p:val>
                                        </p:tav>
                                      </p:tavLst>
                                    </p:anim>
                                    <p:animEffect transition="in" filter="fade">
                                      <p:cBhvr>
                                        <p:cTn id="45" dur="1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35" grpId="0"/>
      <p:bldP spid="19"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7442127" y="395926"/>
            <a:ext cx="4366533" cy="6070862"/>
          </a:xfrm>
          <a:prstGeom prst="rect">
            <a:avLst/>
          </a:prstGeom>
        </p:spPr>
      </p:pic>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无视结果</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一、不重视集体成绩团队特征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1" name="组合 110"/>
          <p:cNvGrpSpPr/>
          <p:nvPr/>
        </p:nvGrpSpPr>
        <p:grpSpPr>
          <a:xfrm>
            <a:off x="1365655" y="2439244"/>
            <a:ext cx="5362422" cy="1476375"/>
            <a:chOff x="1365655" y="2561714"/>
            <a:chExt cx="5362422" cy="1476375"/>
          </a:xfrm>
        </p:grpSpPr>
        <p:sp>
          <p:nvSpPr>
            <p:cNvPr id="12" name="ïŝľîḋé"/>
            <p:cNvSpPr/>
            <p:nvPr/>
          </p:nvSpPr>
          <p:spPr bwMode="auto">
            <a:xfrm>
              <a:off x="1365655" y="2561714"/>
              <a:ext cx="5362422" cy="1476375"/>
            </a:xfrm>
            <a:prstGeom prst="roundRect">
              <a:avLst>
                <a:gd name="adj" fmla="val 0"/>
              </a:avLst>
            </a:prstGeom>
            <a:solidFill>
              <a:schemeClr val="accent1"/>
            </a:solidFill>
            <a:ln w="38100" algn="ctr">
              <a:noFill/>
              <a:prstDash val="sysDot"/>
              <a:round/>
            </a:ln>
          </p:spPr>
          <p:txBody>
            <a:bodyPr wrap="none" anchor="ctr" anchorCtr="1"/>
            <a:lstStyle/>
            <a:p>
              <a:pPr>
                <a:defRPr/>
              </a:pPr>
              <a:endParaRPr lang="zh-CN" altLang="en-US" sz="3200" dirty="0">
                <a:solidFill>
                  <a:schemeClr val="bg1"/>
                </a:solidFill>
              </a:endParaRPr>
            </a:p>
          </p:txBody>
        </p:sp>
        <p:grpSp>
          <p:nvGrpSpPr>
            <p:cNvPr id="13" name="ïŝlíḍê"/>
            <p:cNvGrpSpPr/>
            <p:nvPr/>
          </p:nvGrpSpPr>
          <p:grpSpPr>
            <a:xfrm>
              <a:off x="1499838" y="3088130"/>
              <a:ext cx="5094056" cy="817892"/>
              <a:chOff x="5158243" y="1784344"/>
              <a:chExt cx="5094056" cy="817892"/>
            </a:xfrm>
          </p:grpSpPr>
          <p:sp>
            <p:nvSpPr>
              <p:cNvPr id="24" name="î$ḷîḍê"/>
              <p:cNvSpPr/>
              <p:nvPr/>
            </p:nvSpPr>
            <p:spPr bwMode="auto">
              <a:xfrm>
                <a:off x="5158243" y="1784344"/>
                <a:ext cx="5094056" cy="817892"/>
              </a:xfrm>
              <a:prstGeom prst="roundRect">
                <a:avLst>
                  <a:gd name="adj" fmla="val 5377"/>
                </a:avLst>
              </a:prstGeom>
              <a:solidFill>
                <a:schemeClr val="bg1"/>
              </a:solidFill>
              <a:ln w="38100" algn="ctr">
                <a:noFill/>
                <a:prstDash val="sysDot"/>
                <a:round/>
              </a:ln>
            </p:spPr>
            <p:txBody>
              <a:bodyPr wrap="none" anchor="ctr" anchorCtr="1"/>
              <a:lstStyle/>
              <a:p>
                <a:pPr>
                  <a:defRPr/>
                </a:pPr>
                <a:endParaRPr lang="zh-CN" altLang="en-US" sz="3200" dirty="0">
                  <a:solidFill>
                    <a:schemeClr val="bg1"/>
                  </a:solidFill>
                </a:endParaRPr>
              </a:p>
            </p:txBody>
          </p:sp>
          <p:grpSp>
            <p:nvGrpSpPr>
              <p:cNvPr id="25" name="iśļiḓé"/>
              <p:cNvGrpSpPr/>
              <p:nvPr/>
            </p:nvGrpSpPr>
            <p:grpSpPr>
              <a:xfrm>
                <a:off x="5471856" y="1876132"/>
                <a:ext cx="4466831" cy="654307"/>
                <a:chOff x="5447914" y="1876132"/>
                <a:chExt cx="4466831" cy="654307"/>
              </a:xfrm>
            </p:grpSpPr>
            <p:grpSp>
              <p:nvGrpSpPr>
                <p:cNvPr id="26" name="isľíḍè"/>
                <p:cNvGrpSpPr/>
                <p:nvPr/>
              </p:nvGrpSpPr>
              <p:grpSpPr>
                <a:xfrm>
                  <a:off x="5447914" y="1909363"/>
                  <a:ext cx="1126818" cy="587845"/>
                  <a:chOff x="2882968" y="1936280"/>
                  <a:chExt cx="1126818" cy="587845"/>
                </a:xfrm>
              </p:grpSpPr>
              <p:sp>
                <p:nvSpPr>
                  <p:cNvPr id="35" name="iṩḻíde"/>
                  <p:cNvSpPr/>
                  <p:nvPr/>
                </p:nvSpPr>
                <p:spPr bwMode="auto">
                  <a:xfrm>
                    <a:off x="3335563" y="1936280"/>
                    <a:ext cx="221627" cy="22170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05765" h="605987">
                        <a:moveTo>
                          <a:pt x="25902" y="478577"/>
                        </a:moveTo>
                        <a:cubicBezTo>
                          <a:pt x="32673" y="476076"/>
                          <a:pt x="39351" y="479410"/>
                          <a:pt x="41763" y="486264"/>
                        </a:cubicBezTo>
                        <a:cubicBezTo>
                          <a:pt x="44174" y="492933"/>
                          <a:pt x="40742" y="499694"/>
                          <a:pt x="34528" y="502009"/>
                        </a:cubicBezTo>
                        <a:lnTo>
                          <a:pt x="16256" y="508214"/>
                        </a:lnTo>
                        <a:cubicBezTo>
                          <a:pt x="8373" y="510159"/>
                          <a:pt x="2900" y="505899"/>
                          <a:pt x="953" y="500527"/>
                        </a:cubicBezTo>
                        <a:cubicBezTo>
                          <a:pt x="-1552" y="493859"/>
                          <a:pt x="1880" y="487098"/>
                          <a:pt x="8094" y="484782"/>
                        </a:cubicBezTo>
                        <a:close/>
                        <a:moveTo>
                          <a:pt x="122099" y="443964"/>
                        </a:moveTo>
                        <a:cubicBezTo>
                          <a:pt x="128879" y="441923"/>
                          <a:pt x="135567" y="445447"/>
                          <a:pt x="137424" y="451569"/>
                        </a:cubicBezTo>
                        <a:cubicBezTo>
                          <a:pt x="139932" y="458246"/>
                          <a:pt x="136496" y="465109"/>
                          <a:pt x="130273" y="467428"/>
                        </a:cubicBezTo>
                        <a:lnTo>
                          <a:pt x="111975" y="473641"/>
                        </a:lnTo>
                        <a:cubicBezTo>
                          <a:pt x="108353" y="474940"/>
                          <a:pt x="105752" y="474105"/>
                          <a:pt x="104730" y="473641"/>
                        </a:cubicBezTo>
                        <a:cubicBezTo>
                          <a:pt x="103244" y="475589"/>
                          <a:pt x="101294" y="476980"/>
                          <a:pt x="98972" y="477907"/>
                        </a:cubicBezTo>
                        <a:lnTo>
                          <a:pt x="59961" y="491912"/>
                        </a:lnTo>
                        <a:cubicBezTo>
                          <a:pt x="51788" y="493859"/>
                          <a:pt x="46587" y="489593"/>
                          <a:pt x="44543" y="484214"/>
                        </a:cubicBezTo>
                        <a:cubicBezTo>
                          <a:pt x="42128" y="477537"/>
                          <a:pt x="45565" y="470766"/>
                          <a:pt x="51788" y="468448"/>
                        </a:cubicBezTo>
                        <a:lnTo>
                          <a:pt x="90798" y="454444"/>
                        </a:lnTo>
                        <a:cubicBezTo>
                          <a:pt x="93120" y="453980"/>
                          <a:pt x="95628" y="453980"/>
                          <a:pt x="97950" y="454444"/>
                        </a:cubicBezTo>
                        <a:cubicBezTo>
                          <a:pt x="99436" y="452496"/>
                          <a:pt x="101387" y="451105"/>
                          <a:pt x="103801" y="450085"/>
                        </a:cubicBezTo>
                        <a:close/>
                        <a:moveTo>
                          <a:pt x="107245" y="400218"/>
                        </a:moveTo>
                        <a:lnTo>
                          <a:pt x="126470" y="400218"/>
                        </a:lnTo>
                        <a:cubicBezTo>
                          <a:pt x="133249" y="400218"/>
                          <a:pt x="138450" y="405497"/>
                          <a:pt x="138450" y="412627"/>
                        </a:cubicBezTo>
                        <a:cubicBezTo>
                          <a:pt x="138450" y="419850"/>
                          <a:pt x="133156" y="425128"/>
                          <a:pt x="126470" y="425128"/>
                        </a:cubicBezTo>
                        <a:lnTo>
                          <a:pt x="107245" y="425128"/>
                        </a:lnTo>
                        <a:cubicBezTo>
                          <a:pt x="100558" y="425128"/>
                          <a:pt x="95264" y="419294"/>
                          <a:pt x="95264" y="412627"/>
                        </a:cubicBezTo>
                        <a:cubicBezTo>
                          <a:pt x="95264" y="405497"/>
                          <a:pt x="100558" y="400218"/>
                          <a:pt x="107245" y="400218"/>
                        </a:cubicBezTo>
                        <a:close/>
                        <a:moveTo>
                          <a:pt x="12071" y="399866"/>
                        </a:moveTo>
                        <a:lnTo>
                          <a:pt x="31384" y="399866"/>
                        </a:lnTo>
                        <a:cubicBezTo>
                          <a:pt x="33706" y="399866"/>
                          <a:pt x="35563" y="400792"/>
                          <a:pt x="37513" y="401811"/>
                        </a:cubicBezTo>
                        <a:cubicBezTo>
                          <a:pt x="39370" y="400329"/>
                          <a:pt x="41412" y="399866"/>
                          <a:pt x="43734" y="399866"/>
                        </a:cubicBezTo>
                        <a:lnTo>
                          <a:pt x="81710" y="399866"/>
                        </a:lnTo>
                        <a:cubicBezTo>
                          <a:pt x="88396" y="399866"/>
                          <a:pt x="93781" y="405608"/>
                          <a:pt x="93781" y="412275"/>
                        </a:cubicBezTo>
                        <a:cubicBezTo>
                          <a:pt x="93781" y="418942"/>
                          <a:pt x="88396" y="424776"/>
                          <a:pt x="81618" y="424776"/>
                        </a:cubicBezTo>
                        <a:lnTo>
                          <a:pt x="43641" y="424776"/>
                        </a:lnTo>
                        <a:cubicBezTo>
                          <a:pt x="41227" y="424776"/>
                          <a:pt x="39370" y="423758"/>
                          <a:pt x="37420" y="422832"/>
                        </a:cubicBezTo>
                        <a:cubicBezTo>
                          <a:pt x="35563" y="424313"/>
                          <a:pt x="33613" y="424776"/>
                          <a:pt x="31199" y="424776"/>
                        </a:cubicBezTo>
                        <a:lnTo>
                          <a:pt x="12071" y="424776"/>
                        </a:lnTo>
                        <a:cubicBezTo>
                          <a:pt x="5386" y="424776"/>
                          <a:pt x="0" y="418942"/>
                          <a:pt x="0" y="412275"/>
                        </a:cubicBezTo>
                        <a:cubicBezTo>
                          <a:pt x="0" y="405145"/>
                          <a:pt x="5386" y="399866"/>
                          <a:pt x="12071" y="399866"/>
                        </a:cubicBezTo>
                        <a:close/>
                        <a:moveTo>
                          <a:pt x="59961" y="331976"/>
                        </a:moveTo>
                        <a:lnTo>
                          <a:pt x="98972" y="345894"/>
                        </a:lnTo>
                        <a:cubicBezTo>
                          <a:pt x="101294" y="346914"/>
                          <a:pt x="103244" y="348306"/>
                          <a:pt x="104730" y="350254"/>
                        </a:cubicBezTo>
                        <a:cubicBezTo>
                          <a:pt x="105752" y="349790"/>
                          <a:pt x="108353" y="348863"/>
                          <a:pt x="111975" y="350254"/>
                        </a:cubicBezTo>
                        <a:lnTo>
                          <a:pt x="130273" y="356471"/>
                        </a:lnTo>
                        <a:cubicBezTo>
                          <a:pt x="136496" y="358790"/>
                          <a:pt x="139932" y="365564"/>
                          <a:pt x="137424" y="372244"/>
                        </a:cubicBezTo>
                        <a:cubicBezTo>
                          <a:pt x="135567" y="378461"/>
                          <a:pt x="128879" y="381801"/>
                          <a:pt x="122099" y="379945"/>
                        </a:cubicBezTo>
                        <a:lnTo>
                          <a:pt x="103801" y="373729"/>
                        </a:lnTo>
                        <a:cubicBezTo>
                          <a:pt x="101387" y="372801"/>
                          <a:pt x="99436" y="371409"/>
                          <a:pt x="97950" y="369461"/>
                        </a:cubicBezTo>
                        <a:cubicBezTo>
                          <a:pt x="95628" y="369924"/>
                          <a:pt x="93120" y="369924"/>
                          <a:pt x="90798" y="369461"/>
                        </a:cubicBezTo>
                        <a:lnTo>
                          <a:pt x="51788" y="355450"/>
                        </a:lnTo>
                        <a:cubicBezTo>
                          <a:pt x="45565" y="353131"/>
                          <a:pt x="42128" y="346265"/>
                          <a:pt x="44543" y="339584"/>
                        </a:cubicBezTo>
                        <a:cubicBezTo>
                          <a:pt x="46587" y="334296"/>
                          <a:pt x="51788" y="329935"/>
                          <a:pt x="59961" y="331976"/>
                        </a:cubicBezTo>
                        <a:close/>
                        <a:moveTo>
                          <a:pt x="16346" y="316499"/>
                        </a:moveTo>
                        <a:lnTo>
                          <a:pt x="34730" y="322713"/>
                        </a:lnTo>
                        <a:cubicBezTo>
                          <a:pt x="40858" y="325031"/>
                          <a:pt x="44386" y="331801"/>
                          <a:pt x="41879" y="338478"/>
                        </a:cubicBezTo>
                        <a:cubicBezTo>
                          <a:pt x="39372" y="345155"/>
                          <a:pt x="32687" y="348494"/>
                          <a:pt x="25909" y="346175"/>
                        </a:cubicBezTo>
                        <a:lnTo>
                          <a:pt x="8175" y="339962"/>
                        </a:lnTo>
                        <a:cubicBezTo>
                          <a:pt x="2047" y="337643"/>
                          <a:pt x="-1481" y="330874"/>
                          <a:pt x="1026" y="324196"/>
                        </a:cubicBezTo>
                        <a:cubicBezTo>
                          <a:pt x="2976" y="318818"/>
                          <a:pt x="8454" y="314552"/>
                          <a:pt x="16346" y="316499"/>
                        </a:cubicBezTo>
                        <a:close/>
                        <a:moveTo>
                          <a:pt x="417160" y="8"/>
                        </a:moveTo>
                        <a:cubicBezTo>
                          <a:pt x="438630" y="-166"/>
                          <a:pt x="459938" y="2384"/>
                          <a:pt x="480364" y="9382"/>
                        </a:cubicBezTo>
                        <a:cubicBezTo>
                          <a:pt x="544334" y="30981"/>
                          <a:pt x="591870" y="96240"/>
                          <a:pt x="603012" y="168267"/>
                        </a:cubicBezTo>
                        <a:cubicBezTo>
                          <a:pt x="614060" y="239829"/>
                          <a:pt x="591035" y="315286"/>
                          <a:pt x="548698" y="372110"/>
                        </a:cubicBezTo>
                        <a:cubicBezTo>
                          <a:pt x="538020" y="385551"/>
                          <a:pt x="526043" y="398065"/>
                          <a:pt x="518802" y="413917"/>
                        </a:cubicBezTo>
                        <a:cubicBezTo>
                          <a:pt x="499676" y="477879"/>
                          <a:pt x="500140" y="562326"/>
                          <a:pt x="507846" y="605987"/>
                        </a:cubicBezTo>
                        <a:lnTo>
                          <a:pt x="308230" y="605987"/>
                        </a:lnTo>
                        <a:cubicBezTo>
                          <a:pt x="310644" y="579012"/>
                          <a:pt x="309158" y="551666"/>
                          <a:pt x="302938" y="525711"/>
                        </a:cubicBezTo>
                        <a:cubicBezTo>
                          <a:pt x="299967" y="512733"/>
                          <a:pt x="295232" y="498828"/>
                          <a:pt x="285112" y="491134"/>
                        </a:cubicBezTo>
                        <a:cubicBezTo>
                          <a:pt x="269235" y="478620"/>
                          <a:pt x="247602" y="485943"/>
                          <a:pt x="228383" y="488817"/>
                        </a:cubicBezTo>
                        <a:cubicBezTo>
                          <a:pt x="209257" y="491598"/>
                          <a:pt x="183261" y="483440"/>
                          <a:pt x="182704" y="462305"/>
                        </a:cubicBezTo>
                        <a:cubicBezTo>
                          <a:pt x="181868" y="445527"/>
                          <a:pt x="198209" y="427265"/>
                          <a:pt x="188089" y="414751"/>
                        </a:cubicBezTo>
                        <a:cubicBezTo>
                          <a:pt x="184746" y="410394"/>
                          <a:pt x="178433" y="408540"/>
                          <a:pt x="176019" y="403257"/>
                        </a:cubicBezTo>
                        <a:cubicBezTo>
                          <a:pt x="170727" y="392132"/>
                          <a:pt x="185211" y="381658"/>
                          <a:pt x="187532" y="369143"/>
                        </a:cubicBezTo>
                        <a:cubicBezTo>
                          <a:pt x="192267" y="341241"/>
                          <a:pt x="139438" y="337348"/>
                          <a:pt x="139902" y="309538"/>
                        </a:cubicBezTo>
                        <a:cubicBezTo>
                          <a:pt x="139902" y="282285"/>
                          <a:pt x="199045" y="285344"/>
                          <a:pt x="199045" y="191441"/>
                        </a:cubicBezTo>
                        <a:cubicBezTo>
                          <a:pt x="201087" y="159275"/>
                          <a:pt x="200066" y="125626"/>
                          <a:pt x="212043" y="95869"/>
                        </a:cubicBezTo>
                        <a:cubicBezTo>
                          <a:pt x="235068" y="39602"/>
                          <a:pt x="297089" y="16613"/>
                          <a:pt x="352981" y="6972"/>
                        </a:cubicBezTo>
                        <a:cubicBezTo>
                          <a:pt x="374057" y="3079"/>
                          <a:pt x="395689" y="182"/>
                          <a:pt x="417160" y="8"/>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2000" b="1"/>
                  </a:p>
                </p:txBody>
              </p:sp>
              <p:sp>
                <p:nvSpPr>
                  <p:cNvPr id="36" name="îṧlídê"/>
                  <p:cNvSpPr txBox="1"/>
                  <p:nvPr/>
                </p:nvSpPr>
                <p:spPr bwMode="auto">
                  <a:xfrm>
                    <a:off x="2882968" y="2236951"/>
                    <a:ext cx="1126818" cy="28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100" b="1"/>
                      <a:t>TEXT </a:t>
                    </a:r>
                    <a:r>
                      <a:rPr lang="en-US" altLang="zh-CN" sz="100" b="1"/>
                      <a:t> </a:t>
                    </a:r>
                    <a:r>
                      <a:rPr lang="en-US" altLang="zh-CN" sz="1100" b="1"/>
                      <a:t> </a:t>
                    </a:r>
                    <a:r>
                      <a:rPr lang="en-US" altLang="zh-CN" sz="1100" b="1" dirty="0"/>
                      <a:t>HERE</a:t>
                    </a:r>
                  </a:p>
                </p:txBody>
              </p:sp>
            </p:grpSp>
            <p:grpSp>
              <p:nvGrpSpPr>
                <p:cNvPr id="27" name="ïslidê"/>
                <p:cNvGrpSpPr/>
                <p:nvPr/>
              </p:nvGrpSpPr>
              <p:grpSpPr>
                <a:xfrm>
                  <a:off x="7117920" y="1909363"/>
                  <a:ext cx="1126818" cy="587845"/>
                  <a:chOff x="4299726" y="1936280"/>
                  <a:chExt cx="1126818" cy="587845"/>
                </a:xfrm>
              </p:grpSpPr>
              <p:sp>
                <p:nvSpPr>
                  <p:cNvPr id="33" name="iṥ1iḓé"/>
                  <p:cNvSpPr/>
                  <p:nvPr/>
                </p:nvSpPr>
                <p:spPr bwMode="auto">
                  <a:xfrm>
                    <a:off x="4814618" y="1936280"/>
                    <a:ext cx="97033" cy="221708"/>
                  </a:xfrm>
                  <a:custGeom>
                    <a:avLst/>
                    <a:gdLst>
                      <a:gd name="connsiteX0" fmla="*/ 133016 w 266032"/>
                      <a:gd name="connsiteY0" fmla="*/ 250578 h 607851"/>
                      <a:gd name="connsiteX1" fmla="*/ 168460 w 266032"/>
                      <a:gd name="connsiteY1" fmla="*/ 285957 h 607851"/>
                      <a:gd name="connsiteX2" fmla="*/ 168460 w 266032"/>
                      <a:gd name="connsiteY2" fmla="*/ 387176 h 607851"/>
                      <a:gd name="connsiteX3" fmla="*/ 168460 w 266032"/>
                      <a:gd name="connsiteY3" fmla="*/ 398944 h 607851"/>
                      <a:gd name="connsiteX4" fmla="*/ 178385 w 266032"/>
                      <a:gd name="connsiteY4" fmla="*/ 405424 h 607851"/>
                      <a:gd name="connsiteX5" fmla="*/ 216142 w 266032"/>
                      <a:gd name="connsiteY5" fmla="*/ 474989 h 607851"/>
                      <a:gd name="connsiteX6" fmla="*/ 191816 w 266032"/>
                      <a:gd name="connsiteY6" fmla="*/ 533606 h 607851"/>
                      <a:gd name="connsiteX7" fmla="*/ 133016 w 266032"/>
                      <a:gd name="connsiteY7" fmla="*/ 557961 h 607851"/>
                      <a:gd name="connsiteX8" fmla="*/ 74216 w 266032"/>
                      <a:gd name="connsiteY8" fmla="*/ 533606 h 607851"/>
                      <a:gd name="connsiteX9" fmla="*/ 49890 w 266032"/>
                      <a:gd name="connsiteY9" fmla="*/ 474989 h 607851"/>
                      <a:gd name="connsiteX10" fmla="*/ 87648 w 266032"/>
                      <a:gd name="connsiteY10" fmla="*/ 405424 h 607851"/>
                      <a:gd name="connsiteX11" fmla="*/ 97572 w 266032"/>
                      <a:gd name="connsiteY11" fmla="*/ 398944 h 607851"/>
                      <a:gd name="connsiteX12" fmla="*/ 97572 w 266032"/>
                      <a:gd name="connsiteY12" fmla="*/ 387176 h 607851"/>
                      <a:gd name="connsiteX13" fmla="*/ 97572 w 266032"/>
                      <a:gd name="connsiteY13" fmla="*/ 285957 h 607851"/>
                      <a:gd name="connsiteX14" fmla="*/ 133016 w 266032"/>
                      <a:gd name="connsiteY14" fmla="*/ 250578 h 607851"/>
                      <a:gd name="connsiteX15" fmla="*/ 133016 w 266032"/>
                      <a:gd name="connsiteY15" fmla="*/ 28009 h 607851"/>
                      <a:gd name="connsiteX16" fmla="*/ 75722 w 266032"/>
                      <a:gd name="connsiteY16" fmla="*/ 85293 h 607851"/>
                      <a:gd name="connsiteX17" fmla="*/ 75722 w 266032"/>
                      <a:gd name="connsiteY17" fmla="*/ 387207 h 607851"/>
                      <a:gd name="connsiteX18" fmla="*/ 28050 w 266032"/>
                      <a:gd name="connsiteY18" fmla="*/ 475033 h 607851"/>
                      <a:gd name="connsiteX19" fmla="*/ 133016 w 266032"/>
                      <a:gd name="connsiteY19" fmla="*/ 579842 h 607851"/>
                      <a:gd name="connsiteX20" fmla="*/ 237982 w 266032"/>
                      <a:gd name="connsiteY20" fmla="*/ 475033 h 607851"/>
                      <a:gd name="connsiteX21" fmla="*/ 190311 w 266032"/>
                      <a:gd name="connsiteY21" fmla="*/ 387207 h 607851"/>
                      <a:gd name="connsiteX22" fmla="*/ 190311 w 266032"/>
                      <a:gd name="connsiteY22" fmla="*/ 229657 h 607851"/>
                      <a:gd name="connsiteX23" fmla="*/ 139880 w 266032"/>
                      <a:gd name="connsiteY23" fmla="*/ 229657 h 607851"/>
                      <a:gd name="connsiteX24" fmla="*/ 125854 w 266032"/>
                      <a:gd name="connsiteY24" fmla="*/ 215653 h 607851"/>
                      <a:gd name="connsiteX25" fmla="*/ 139880 w 266032"/>
                      <a:gd name="connsiteY25" fmla="*/ 201648 h 607851"/>
                      <a:gd name="connsiteX26" fmla="*/ 190311 w 266032"/>
                      <a:gd name="connsiteY26" fmla="*/ 201648 h 607851"/>
                      <a:gd name="connsiteX27" fmla="*/ 190311 w 266032"/>
                      <a:gd name="connsiteY27" fmla="*/ 173565 h 607851"/>
                      <a:gd name="connsiteX28" fmla="*/ 139880 w 266032"/>
                      <a:gd name="connsiteY28" fmla="*/ 173565 h 607851"/>
                      <a:gd name="connsiteX29" fmla="*/ 125854 w 266032"/>
                      <a:gd name="connsiteY29" fmla="*/ 159561 h 607851"/>
                      <a:gd name="connsiteX30" fmla="*/ 139880 w 266032"/>
                      <a:gd name="connsiteY30" fmla="*/ 145556 h 607851"/>
                      <a:gd name="connsiteX31" fmla="*/ 190311 w 266032"/>
                      <a:gd name="connsiteY31" fmla="*/ 145556 h 607851"/>
                      <a:gd name="connsiteX32" fmla="*/ 190311 w 266032"/>
                      <a:gd name="connsiteY32" fmla="*/ 117547 h 607851"/>
                      <a:gd name="connsiteX33" fmla="*/ 139880 w 266032"/>
                      <a:gd name="connsiteY33" fmla="*/ 117547 h 607851"/>
                      <a:gd name="connsiteX34" fmla="*/ 125854 w 266032"/>
                      <a:gd name="connsiteY34" fmla="*/ 103469 h 607851"/>
                      <a:gd name="connsiteX35" fmla="*/ 139880 w 266032"/>
                      <a:gd name="connsiteY35" fmla="*/ 89464 h 607851"/>
                      <a:gd name="connsiteX36" fmla="*/ 190311 w 266032"/>
                      <a:gd name="connsiteY36" fmla="*/ 89464 h 607851"/>
                      <a:gd name="connsiteX37" fmla="*/ 190311 w 266032"/>
                      <a:gd name="connsiteY37" fmla="*/ 85293 h 607851"/>
                      <a:gd name="connsiteX38" fmla="*/ 133016 w 266032"/>
                      <a:gd name="connsiteY38" fmla="*/ 28009 h 607851"/>
                      <a:gd name="connsiteX39" fmla="*/ 133016 w 266032"/>
                      <a:gd name="connsiteY39" fmla="*/ 0 h 607851"/>
                      <a:gd name="connsiteX40" fmla="*/ 166289 w 266032"/>
                      <a:gd name="connsiteY40" fmla="*/ 6704 h 607851"/>
                      <a:gd name="connsiteX41" fmla="*/ 193370 w 266032"/>
                      <a:gd name="connsiteY41" fmla="*/ 24954 h 607851"/>
                      <a:gd name="connsiteX42" fmla="*/ 211647 w 266032"/>
                      <a:gd name="connsiteY42" fmla="*/ 52069 h 607851"/>
                      <a:gd name="connsiteX43" fmla="*/ 218436 w 266032"/>
                      <a:gd name="connsiteY43" fmla="*/ 85293 h 607851"/>
                      <a:gd name="connsiteX44" fmla="*/ 218436 w 266032"/>
                      <a:gd name="connsiteY44" fmla="*/ 373128 h 607851"/>
                      <a:gd name="connsiteX45" fmla="*/ 249471 w 266032"/>
                      <a:gd name="connsiteY45" fmla="*/ 410747 h 607851"/>
                      <a:gd name="connsiteX46" fmla="*/ 266032 w 266032"/>
                      <a:gd name="connsiteY46" fmla="*/ 475033 h 607851"/>
                      <a:gd name="connsiteX47" fmla="*/ 255588 w 266032"/>
                      <a:gd name="connsiteY47" fmla="*/ 526730 h 607851"/>
                      <a:gd name="connsiteX48" fmla="*/ 227090 w 266032"/>
                      <a:gd name="connsiteY48" fmla="*/ 568967 h 607851"/>
                      <a:gd name="connsiteX49" fmla="*/ 184790 w 266032"/>
                      <a:gd name="connsiteY49" fmla="*/ 597422 h 607851"/>
                      <a:gd name="connsiteX50" fmla="*/ 133016 w 266032"/>
                      <a:gd name="connsiteY50" fmla="*/ 607851 h 607851"/>
                      <a:gd name="connsiteX51" fmla="*/ 81242 w 266032"/>
                      <a:gd name="connsiteY51" fmla="*/ 597422 h 607851"/>
                      <a:gd name="connsiteX52" fmla="*/ 38942 w 266032"/>
                      <a:gd name="connsiteY52" fmla="*/ 568967 h 607851"/>
                      <a:gd name="connsiteX53" fmla="*/ 10444 w 266032"/>
                      <a:gd name="connsiteY53" fmla="*/ 526730 h 607851"/>
                      <a:gd name="connsiteX54" fmla="*/ 0 w 266032"/>
                      <a:gd name="connsiteY54" fmla="*/ 475033 h 607851"/>
                      <a:gd name="connsiteX55" fmla="*/ 16561 w 266032"/>
                      <a:gd name="connsiteY55" fmla="*/ 410747 h 607851"/>
                      <a:gd name="connsiteX56" fmla="*/ 47596 w 266032"/>
                      <a:gd name="connsiteY56" fmla="*/ 373128 h 607851"/>
                      <a:gd name="connsiteX57" fmla="*/ 47596 w 266032"/>
                      <a:gd name="connsiteY57" fmla="*/ 85293 h 607851"/>
                      <a:gd name="connsiteX58" fmla="*/ 54311 w 266032"/>
                      <a:gd name="connsiteY58" fmla="*/ 52069 h 607851"/>
                      <a:gd name="connsiteX59" fmla="*/ 72663 w 266032"/>
                      <a:gd name="connsiteY59" fmla="*/ 24954 h 607851"/>
                      <a:gd name="connsiteX60" fmla="*/ 99744 w 266032"/>
                      <a:gd name="connsiteY60" fmla="*/ 6704 h 607851"/>
                      <a:gd name="connsiteX61" fmla="*/ 133016 w 266032"/>
                      <a:gd name="connsiteY61" fmla="*/ 0 h 607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66032" h="607851">
                        <a:moveTo>
                          <a:pt x="133016" y="250578"/>
                        </a:moveTo>
                        <a:cubicBezTo>
                          <a:pt x="152567" y="250578"/>
                          <a:pt x="168460" y="266443"/>
                          <a:pt x="168460" y="285957"/>
                        </a:cubicBezTo>
                        <a:lnTo>
                          <a:pt x="168460" y="387176"/>
                        </a:lnTo>
                        <a:lnTo>
                          <a:pt x="168460" y="398944"/>
                        </a:lnTo>
                        <a:lnTo>
                          <a:pt x="178385" y="405424"/>
                        </a:lnTo>
                        <a:cubicBezTo>
                          <a:pt x="202039" y="420842"/>
                          <a:pt x="216142" y="446836"/>
                          <a:pt x="216142" y="474989"/>
                        </a:cubicBezTo>
                        <a:cubicBezTo>
                          <a:pt x="216142" y="497110"/>
                          <a:pt x="207486" y="517965"/>
                          <a:pt x="191816" y="533606"/>
                        </a:cubicBezTo>
                        <a:cubicBezTo>
                          <a:pt x="176072" y="549321"/>
                          <a:pt x="155253" y="557961"/>
                          <a:pt x="133016" y="557961"/>
                        </a:cubicBezTo>
                        <a:cubicBezTo>
                          <a:pt x="110780" y="557961"/>
                          <a:pt x="89961" y="549321"/>
                          <a:pt x="74216" y="533606"/>
                        </a:cubicBezTo>
                        <a:cubicBezTo>
                          <a:pt x="58546" y="517965"/>
                          <a:pt x="49890" y="497110"/>
                          <a:pt x="49890" y="474989"/>
                        </a:cubicBezTo>
                        <a:cubicBezTo>
                          <a:pt x="49890" y="446836"/>
                          <a:pt x="63993" y="420842"/>
                          <a:pt x="87648" y="405424"/>
                        </a:cubicBezTo>
                        <a:lnTo>
                          <a:pt x="97572" y="398944"/>
                        </a:lnTo>
                        <a:lnTo>
                          <a:pt x="97572" y="387176"/>
                        </a:lnTo>
                        <a:lnTo>
                          <a:pt x="97572" y="285957"/>
                        </a:lnTo>
                        <a:cubicBezTo>
                          <a:pt x="97572" y="266443"/>
                          <a:pt x="113466" y="250578"/>
                          <a:pt x="133016" y="250578"/>
                        </a:cubicBezTo>
                        <a:close/>
                        <a:moveTo>
                          <a:pt x="133016" y="28009"/>
                        </a:moveTo>
                        <a:cubicBezTo>
                          <a:pt x="101385" y="28009"/>
                          <a:pt x="75722" y="53634"/>
                          <a:pt x="75722" y="85293"/>
                        </a:cubicBezTo>
                        <a:lnTo>
                          <a:pt x="75722" y="387207"/>
                        </a:lnTo>
                        <a:cubicBezTo>
                          <a:pt x="46999" y="405905"/>
                          <a:pt x="28050" y="438234"/>
                          <a:pt x="28050" y="475033"/>
                        </a:cubicBezTo>
                        <a:cubicBezTo>
                          <a:pt x="28050" y="532913"/>
                          <a:pt x="75050" y="579842"/>
                          <a:pt x="133016" y="579842"/>
                        </a:cubicBezTo>
                        <a:cubicBezTo>
                          <a:pt x="190982" y="579842"/>
                          <a:pt x="237982" y="532913"/>
                          <a:pt x="237982" y="475033"/>
                        </a:cubicBezTo>
                        <a:cubicBezTo>
                          <a:pt x="237982" y="438234"/>
                          <a:pt x="219033" y="405905"/>
                          <a:pt x="190311" y="387207"/>
                        </a:cubicBezTo>
                        <a:lnTo>
                          <a:pt x="190311" y="229657"/>
                        </a:lnTo>
                        <a:lnTo>
                          <a:pt x="139880" y="229657"/>
                        </a:lnTo>
                        <a:cubicBezTo>
                          <a:pt x="132121" y="229657"/>
                          <a:pt x="125854" y="223400"/>
                          <a:pt x="125854" y="215653"/>
                        </a:cubicBezTo>
                        <a:cubicBezTo>
                          <a:pt x="125854" y="207906"/>
                          <a:pt x="132121" y="201648"/>
                          <a:pt x="139880" y="201648"/>
                        </a:cubicBezTo>
                        <a:lnTo>
                          <a:pt x="190311" y="201648"/>
                        </a:lnTo>
                        <a:lnTo>
                          <a:pt x="190311" y="173565"/>
                        </a:lnTo>
                        <a:lnTo>
                          <a:pt x="139880" y="173565"/>
                        </a:lnTo>
                        <a:cubicBezTo>
                          <a:pt x="132121" y="173565"/>
                          <a:pt x="125854" y="167308"/>
                          <a:pt x="125854" y="159561"/>
                        </a:cubicBezTo>
                        <a:cubicBezTo>
                          <a:pt x="125854" y="151814"/>
                          <a:pt x="132121" y="145556"/>
                          <a:pt x="139880" y="145556"/>
                        </a:cubicBezTo>
                        <a:lnTo>
                          <a:pt x="190311" y="145556"/>
                        </a:lnTo>
                        <a:lnTo>
                          <a:pt x="190311" y="117547"/>
                        </a:lnTo>
                        <a:lnTo>
                          <a:pt x="139880" y="117547"/>
                        </a:lnTo>
                        <a:cubicBezTo>
                          <a:pt x="132121" y="117547"/>
                          <a:pt x="125854" y="111216"/>
                          <a:pt x="125854" y="103469"/>
                        </a:cubicBezTo>
                        <a:cubicBezTo>
                          <a:pt x="125854" y="95796"/>
                          <a:pt x="132121" y="89464"/>
                          <a:pt x="139880" y="89464"/>
                        </a:cubicBezTo>
                        <a:lnTo>
                          <a:pt x="190311" y="89464"/>
                        </a:lnTo>
                        <a:lnTo>
                          <a:pt x="190311" y="85293"/>
                        </a:lnTo>
                        <a:cubicBezTo>
                          <a:pt x="190311" y="53634"/>
                          <a:pt x="164648" y="28009"/>
                          <a:pt x="133016" y="28009"/>
                        </a:cubicBezTo>
                        <a:close/>
                        <a:moveTo>
                          <a:pt x="133016" y="0"/>
                        </a:moveTo>
                        <a:cubicBezTo>
                          <a:pt x="144505" y="0"/>
                          <a:pt x="155695" y="2234"/>
                          <a:pt x="166289" y="6704"/>
                        </a:cubicBezTo>
                        <a:cubicBezTo>
                          <a:pt x="176435" y="11024"/>
                          <a:pt x="185536" y="17133"/>
                          <a:pt x="193370" y="24954"/>
                        </a:cubicBezTo>
                        <a:cubicBezTo>
                          <a:pt x="201203" y="32776"/>
                          <a:pt x="207395" y="41938"/>
                          <a:pt x="211647" y="52069"/>
                        </a:cubicBezTo>
                        <a:cubicBezTo>
                          <a:pt x="216123" y="62573"/>
                          <a:pt x="218436" y="73746"/>
                          <a:pt x="218436" y="85293"/>
                        </a:cubicBezTo>
                        <a:lnTo>
                          <a:pt x="218436" y="373128"/>
                        </a:lnTo>
                        <a:cubicBezTo>
                          <a:pt x="230969" y="383632"/>
                          <a:pt x="241563" y="396444"/>
                          <a:pt x="249471" y="410747"/>
                        </a:cubicBezTo>
                        <a:cubicBezTo>
                          <a:pt x="260362" y="430338"/>
                          <a:pt x="266032" y="452536"/>
                          <a:pt x="266032" y="475033"/>
                        </a:cubicBezTo>
                        <a:cubicBezTo>
                          <a:pt x="266032" y="492911"/>
                          <a:pt x="262526" y="510342"/>
                          <a:pt x="255588" y="526730"/>
                        </a:cubicBezTo>
                        <a:cubicBezTo>
                          <a:pt x="248874" y="542522"/>
                          <a:pt x="239325" y="556750"/>
                          <a:pt x="227090" y="568967"/>
                        </a:cubicBezTo>
                        <a:cubicBezTo>
                          <a:pt x="214855" y="581109"/>
                          <a:pt x="200681" y="590718"/>
                          <a:pt x="184790" y="597422"/>
                        </a:cubicBezTo>
                        <a:cubicBezTo>
                          <a:pt x="168378" y="604350"/>
                          <a:pt x="150995" y="607851"/>
                          <a:pt x="133016" y="607851"/>
                        </a:cubicBezTo>
                        <a:cubicBezTo>
                          <a:pt x="115037" y="607851"/>
                          <a:pt x="97655" y="604350"/>
                          <a:pt x="81242" y="597422"/>
                        </a:cubicBezTo>
                        <a:cubicBezTo>
                          <a:pt x="65352" y="590718"/>
                          <a:pt x="51177" y="581109"/>
                          <a:pt x="38942" y="568967"/>
                        </a:cubicBezTo>
                        <a:cubicBezTo>
                          <a:pt x="26707" y="556750"/>
                          <a:pt x="17158" y="542522"/>
                          <a:pt x="10444" y="526730"/>
                        </a:cubicBezTo>
                        <a:cubicBezTo>
                          <a:pt x="3506" y="510342"/>
                          <a:pt x="0" y="492911"/>
                          <a:pt x="0" y="475033"/>
                        </a:cubicBezTo>
                        <a:cubicBezTo>
                          <a:pt x="0" y="452536"/>
                          <a:pt x="5744" y="430338"/>
                          <a:pt x="16561" y="410747"/>
                        </a:cubicBezTo>
                        <a:cubicBezTo>
                          <a:pt x="24469" y="396444"/>
                          <a:pt x="35063" y="383632"/>
                          <a:pt x="47596" y="373128"/>
                        </a:cubicBezTo>
                        <a:lnTo>
                          <a:pt x="47596" y="85293"/>
                        </a:lnTo>
                        <a:cubicBezTo>
                          <a:pt x="47596" y="73746"/>
                          <a:pt x="49909" y="62573"/>
                          <a:pt x="54311" y="52069"/>
                        </a:cubicBezTo>
                        <a:cubicBezTo>
                          <a:pt x="58638" y="41938"/>
                          <a:pt x="64830" y="32776"/>
                          <a:pt x="72663" y="24954"/>
                        </a:cubicBezTo>
                        <a:cubicBezTo>
                          <a:pt x="80496" y="17133"/>
                          <a:pt x="89598" y="11024"/>
                          <a:pt x="99744" y="6704"/>
                        </a:cubicBezTo>
                        <a:cubicBezTo>
                          <a:pt x="110337" y="2234"/>
                          <a:pt x="121527" y="0"/>
                          <a:pt x="133016" y="0"/>
                        </a:cubicBezTo>
                        <a:close/>
                      </a:path>
                    </a:pathLst>
                  </a:custGeom>
                  <a:solidFill>
                    <a:schemeClr val="accent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sz="2000" b="1"/>
                  </a:p>
                </p:txBody>
              </p:sp>
              <p:sp>
                <p:nvSpPr>
                  <p:cNvPr id="34" name="í$ļîḋé"/>
                  <p:cNvSpPr txBox="1"/>
                  <p:nvPr/>
                </p:nvSpPr>
                <p:spPr bwMode="auto">
                  <a:xfrm>
                    <a:off x="4299726" y="2236951"/>
                    <a:ext cx="1126818" cy="28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100" b="1"/>
                      <a:t>TEXT </a:t>
                    </a:r>
                    <a:r>
                      <a:rPr lang="en-US" altLang="zh-CN" sz="100" b="1"/>
                      <a:t> </a:t>
                    </a:r>
                    <a:r>
                      <a:rPr lang="en-US" altLang="zh-CN" sz="1100" b="1"/>
                      <a:t> </a:t>
                    </a:r>
                    <a:r>
                      <a:rPr lang="en-US" altLang="zh-CN" sz="1100" b="1" dirty="0"/>
                      <a:t>HERE</a:t>
                    </a:r>
                  </a:p>
                </p:txBody>
              </p:sp>
            </p:grpSp>
            <p:grpSp>
              <p:nvGrpSpPr>
                <p:cNvPr id="28" name="ïşḷîďé"/>
                <p:cNvGrpSpPr/>
                <p:nvPr/>
              </p:nvGrpSpPr>
              <p:grpSpPr>
                <a:xfrm>
                  <a:off x="8787927" y="1913327"/>
                  <a:ext cx="1126818" cy="579917"/>
                  <a:chOff x="6222981" y="1944208"/>
                  <a:chExt cx="1126818" cy="579917"/>
                </a:xfrm>
              </p:grpSpPr>
              <p:sp>
                <p:nvSpPr>
                  <p:cNvPr id="31" name="í$ḷíďè"/>
                  <p:cNvSpPr/>
                  <p:nvPr/>
                </p:nvSpPr>
                <p:spPr>
                  <a:xfrm>
                    <a:off x="6683528" y="1944208"/>
                    <a:ext cx="205724" cy="205854"/>
                  </a:xfrm>
                  <a:custGeom>
                    <a:avLst/>
                    <a:gdLst>
                      <a:gd name="connsiteX0" fmla="*/ 947887 w 1895475"/>
                      <a:gd name="connsiteY0" fmla="*/ 995690 h 1896666"/>
                      <a:gd name="connsiteX1" fmla="*/ 1128713 w 1895475"/>
                      <a:gd name="connsiteY1" fmla="*/ 1172766 h 1896666"/>
                      <a:gd name="connsiteX2" fmla="*/ 865823 w 1895475"/>
                      <a:gd name="connsiteY2" fmla="*/ 1339453 h 1896666"/>
                      <a:gd name="connsiteX3" fmla="*/ 855345 w 1895475"/>
                      <a:gd name="connsiteY3" fmla="*/ 1021318 h 1896666"/>
                      <a:gd name="connsiteX4" fmla="*/ 947887 w 1895475"/>
                      <a:gd name="connsiteY4" fmla="*/ 995690 h 1896666"/>
                      <a:gd name="connsiteX5" fmla="*/ 962189 w 1895475"/>
                      <a:gd name="connsiteY5" fmla="*/ 919267 h 1896666"/>
                      <a:gd name="connsiteX6" fmla="*/ 715328 w 1895475"/>
                      <a:gd name="connsiteY6" fmla="*/ 1065133 h 1896666"/>
                      <a:gd name="connsiteX7" fmla="*/ 708660 w 1895475"/>
                      <a:gd name="connsiteY7" fmla="*/ 1278493 h 1896666"/>
                      <a:gd name="connsiteX8" fmla="*/ 1060133 w 1895475"/>
                      <a:gd name="connsiteY8" fmla="*/ 1409938 h 1896666"/>
                      <a:gd name="connsiteX9" fmla="*/ 1204913 w 1895475"/>
                      <a:gd name="connsiteY9" fmla="*/ 1177528 h 1896666"/>
                      <a:gd name="connsiteX10" fmla="*/ 1060133 w 1895475"/>
                      <a:gd name="connsiteY10" fmla="*/ 945118 h 1896666"/>
                      <a:gd name="connsiteX11" fmla="*/ 962189 w 1895475"/>
                      <a:gd name="connsiteY11" fmla="*/ 919267 h 1896666"/>
                      <a:gd name="connsiteX12" fmla="*/ 1266825 w 1895475"/>
                      <a:gd name="connsiteY12" fmla="*/ 501253 h 1896666"/>
                      <a:gd name="connsiteX13" fmla="*/ 1149668 w 1895475"/>
                      <a:gd name="connsiteY13" fmla="*/ 545068 h 1896666"/>
                      <a:gd name="connsiteX14" fmla="*/ 1266825 w 1895475"/>
                      <a:gd name="connsiteY14" fmla="*/ 563166 h 1896666"/>
                      <a:gd name="connsiteX15" fmla="*/ 1383983 w 1895475"/>
                      <a:gd name="connsiteY15" fmla="*/ 545068 h 1896666"/>
                      <a:gd name="connsiteX16" fmla="*/ 1370648 w 1895475"/>
                      <a:gd name="connsiteY16" fmla="*/ 513636 h 1896666"/>
                      <a:gd name="connsiteX17" fmla="*/ 1266825 w 1895475"/>
                      <a:gd name="connsiteY17" fmla="*/ 501253 h 1896666"/>
                      <a:gd name="connsiteX18" fmla="*/ 628650 w 1895475"/>
                      <a:gd name="connsiteY18" fmla="*/ 501253 h 1896666"/>
                      <a:gd name="connsiteX19" fmla="*/ 511493 w 1895475"/>
                      <a:gd name="connsiteY19" fmla="*/ 545068 h 1896666"/>
                      <a:gd name="connsiteX20" fmla="*/ 628650 w 1895475"/>
                      <a:gd name="connsiteY20" fmla="*/ 563166 h 1896666"/>
                      <a:gd name="connsiteX21" fmla="*/ 745808 w 1895475"/>
                      <a:gd name="connsiteY21" fmla="*/ 545068 h 1896666"/>
                      <a:gd name="connsiteX22" fmla="*/ 732473 w 1895475"/>
                      <a:gd name="connsiteY22" fmla="*/ 513636 h 1896666"/>
                      <a:gd name="connsiteX23" fmla="*/ 628650 w 1895475"/>
                      <a:gd name="connsiteY23" fmla="*/ 501253 h 1896666"/>
                      <a:gd name="connsiteX24" fmla="*/ 915576 w 1895475"/>
                      <a:gd name="connsiteY24" fmla="*/ 60 h 1896666"/>
                      <a:gd name="connsiteX25" fmla="*/ 976313 w 1895475"/>
                      <a:gd name="connsiteY25" fmla="*/ 238 h 1896666"/>
                      <a:gd name="connsiteX26" fmla="*/ 1343025 w 1895475"/>
                      <a:gd name="connsiteY26" fmla="*/ 77391 h 1896666"/>
                      <a:gd name="connsiteX27" fmla="*/ 1823085 w 1895475"/>
                      <a:gd name="connsiteY27" fmla="*/ 565071 h 1896666"/>
                      <a:gd name="connsiteX28" fmla="*/ 1895475 w 1895475"/>
                      <a:gd name="connsiteY28" fmla="*/ 948928 h 1896666"/>
                      <a:gd name="connsiteX29" fmla="*/ 1873560 w 1895475"/>
                      <a:gd name="connsiteY29" fmla="*/ 1190863 h 1896666"/>
                      <a:gd name="connsiteX30" fmla="*/ 1189673 w 1895475"/>
                      <a:gd name="connsiteY30" fmla="*/ 1874751 h 1896666"/>
                      <a:gd name="connsiteX31" fmla="*/ 947738 w 1895475"/>
                      <a:gd name="connsiteY31" fmla="*/ 1896666 h 1896666"/>
                      <a:gd name="connsiteX32" fmla="*/ 705803 w 1895475"/>
                      <a:gd name="connsiteY32" fmla="*/ 1874751 h 1896666"/>
                      <a:gd name="connsiteX33" fmla="*/ 21908 w 1895475"/>
                      <a:gd name="connsiteY33" fmla="*/ 1190863 h 1896666"/>
                      <a:gd name="connsiteX34" fmla="*/ 0 w 1895475"/>
                      <a:gd name="connsiteY34" fmla="*/ 948928 h 1896666"/>
                      <a:gd name="connsiteX35" fmla="*/ 21908 w 1895475"/>
                      <a:gd name="connsiteY35" fmla="*/ 706993 h 1896666"/>
                      <a:gd name="connsiteX36" fmla="*/ 783908 w 1895475"/>
                      <a:gd name="connsiteY36" fmla="*/ 5953 h 1896666"/>
                      <a:gd name="connsiteX37" fmla="*/ 915576 w 1895475"/>
                      <a:gd name="connsiteY37" fmla="*/ 60 h 1896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895475" h="1896666">
                        <a:moveTo>
                          <a:pt x="947887" y="995690"/>
                        </a:moveTo>
                        <a:cubicBezTo>
                          <a:pt x="1041381" y="996315"/>
                          <a:pt x="1128713" y="1070610"/>
                          <a:pt x="1128713" y="1172766"/>
                        </a:cubicBezTo>
                        <a:cubicBezTo>
                          <a:pt x="1128713" y="1311831"/>
                          <a:pt x="990600" y="1399461"/>
                          <a:pt x="865823" y="1339453"/>
                        </a:cubicBezTo>
                        <a:cubicBezTo>
                          <a:pt x="738188" y="1277541"/>
                          <a:pt x="731520" y="1094661"/>
                          <a:pt x="855345" y="1021318"/>
                        </a:cubicBezTo>
                        <a:cubicBezTo>
                          <a:pt x="884873" y="1003459"/>
                          <a:pt x="916722" y="995482"/>
                          <a:pt x="947887" y="995690"/>
                        </a:cubicBezTo>
                        <a:close/>
                        <a:moveTo>
                          <a:pt x="962189" y="919267"/>
                        </a:moveTo>
                        <a:cubicBezTo>
                          <a:pt x="862489" y="914043"/>
                          <a:pt x="763191" y="968693"/>
                          <a:pt x="715328" y="1065133"/>
                        </a:cubicBezTo>
                        <a:cubicBezTo>
                          <a:pt x="684848" y="1127046"/>
                          <a:pt x="681990" y="1218486"/>
                          <a:pt x="708660" y="1278493"/>
                        </a:cubicBezTo>
                        <a:cubicBezTo>
                          <a:pt x="770573" y="1414701"/>
                          <a:pt x="930593" y="1474708"/>
                          <a:pt x="1060133" y="1409938"/>
                        </a:cubicBezTo>
                        <a:cubicBezTo>
                          <a:pt x="1152525" y="1364218"/>
                          <a:pt x="1204913" y="1280398"/>
                          <a:pt x="1204913" y="1177528"/>
                        </a:cubicBezTo>
                        <a:cubicBezTo>
                          <a:pt x="1204913" y="1074658"/>
                          <a:pt x="1152525" y="990838"/>
                          <a:pt x="1060133" y="945118"/>
                        </a:cubicBezTo>
                        <a:cubicBezTo>
                          <a:pt x="1028701" y="929402"/>
                          <a:pt x="995423" y="921008"/>
                          <a:pt x="962189" y="919267"/>
                        </a:cubicBezTo>
                        <a:close/>
                        <a:moveTo>
                          <a:pt x="1266825" y="501253"/>
                        </a:moveTo>
                        <a:cubicBezTo>
                          <a:pt x="1173480" y="501253"/>
                          <a:pt x="1143000" y="512683"/>
                          <a:pt x="1149668" y="545068"/>
                        </a:cubicBezTo>
                        <a:cubicBezTo>
                          <a:pt x="1152525" y="561261"/>
                          <a:pt x="1162050" y="563166"/>
                          <a:pt x="1266825" y="563166"/>
                        </a:cubicBezTo>
                        <a:cubicBezTo>
                          <a:pt x="1371600" y="563166"/>
                          <a:pt x="1381125" y="561261"/>
                          <a:pt x="1383983" y="545068"/>
                        </a:cubicBezTo>
                        <a:cubicBezTo>
                          <a:pt x="1385888" y="534591"/>
                          <a:pt x="1380173" y="520303"/>
                          <a:pt x="1370648" y="513636"/>
                        </a:cubicBezTo>
                        <a:cubicBezTo>
                          <a:pt x="1359218" y="506016"/>
                          <a:pt x="1323975" y="501253"/>
                          <a:pt x="1266825" y="501253"/>
                        </a:cubicBezTo>
                        <a:close/>
                        <a:moveTo>
                          <a:pt x="628650" y="501253"/>
                        </a:moveTo>
                        <a:cubicBezTo>
                          <a:pt x="535305" y="501253"/>
                          <a:pt x="504825" y="512683"/>
                          <a:pt x="511493" y="545068"/>
                        </a:cubicBezTo>
                        <a:cubicBezTo>
                          <a:pt x="514350" y="561261"/>
                          <a:pt x="523875" y="563166"/>
                          <a:pt x="628650" y="563166"/>
                        </a:cubicBezTo>
                        <a:cubicBezTo>
                          <a:pt x="733425" y="563166"/>
                          <a:pt x="742950" y="561261"/>
                          <a:pt x="745808" y="545068"/>
                        </a:cubicBezTo>
                        <a:cubicBezTo>
                          <a:pt x="747713" y="534591"/>
                          <a:pt x="741998" y="520303"/>
                          <a:pt x="732473" y="513636"/>
                        </a:cubicBezTo>
                        <a:cubicBezTo>
                          <a:pt x="721043" y="506016"/>
                          <a:pt x="685800" y="501253"/>
                          <a:pt x="628650" y="501253"/>
                        </a:cubicBezTo>
                        <a:close/>
                        <a:moveTo>
                          <a:pt x="915576" y="60"/>
                        </a:moveTo>
                        <a:cubicBezTo>
                          <a:pt x="935475" y="-60"/>
                          <a:pt x="956073" y="0"/>
                          <a:pt x="976313" y="238"/>
                        </a:cubicBezTo>
                        <a:cubicBezTo>
                          <a:pt x="1134428" y="4048"/>
                          <a:pt x="1214438" y="21193"/>
                          <a:pt x="1343025" y="77391"/>
                        </a:cubicBezTo>
                        <a:cubicBezTo>
                          <a:pt x="1543050" y="165973"/>
                          <a:pt x="1737360" y="363141"/>
                          <a:pt x="1823085" y="565071"/>
                        </a:cubicBezTo>
                        <a:cubicBezTo>
                          <a:pt x="1884052" y="707946"/>
                          <a:pt x="1895475" y="766048"/>
                          <a:pt x="1895475" y="948928"/>
                        </a:cubicBezTo>
                        <a:cubicBezTo>
                          <a:pt x="1895475" y="1093708"/>
                          <a:pt x="1892610" y="1125141"/>
                          <a:pt x="1873560" y="1190863"/>
                        </a:cubicBezTo>
                        <a:cubicBezTo>
                          <a:pt x="1774508" y="1534716"/>
                          <a:pt x="1533525" y="1775698"/>
                          <a:pt x="1189673" y="1874751"/>
                        </a:cubicBezTo>
                        <a:cubicBezTo>
                          <a:pt x="1123950" y="1893801"/>
                          <a:pt x="1092518" y="1896666"/>
                          <a:pt x="947738" y="1896666"/>
                        </a:cubicBezTo>
                        <a:cubicBezTo>
                          <a:pt x="802958" y="1896666"/>
                          <a:pt x="771525" y="1893801"/>
                          <a:pt x="705803" y="1874751"/>
                        </a:cubicBezTo>
                        <a:cubicBezTo>
                          <a:pt x="361950" y="1775698"/>
                          <a:pt x="120968" y="1534716"/>
                          <a:pt x="21908" y="1190863"/>
                        </a:cubicBezTo>
                        <a:cubicBezTo>
                          <a:pt x="2858" y="1125141"/>
                          <a:pt x="0" y="1093708"/>
                          <a:pt x="0" y="948928"/>
                        </a:cubicBezTo>
                        <a:cubicBezTo>
                          <a:pt x="0" y="804148"/>
                          <a:pt x="2858" y="772716"/>
                          <a:pt x="21908" y="706993"/>
                        </a:cubicBezTo>
                        <a:cubicBezTo>
                          <a:pt x="128588" y="336471"/>
                          <a:pt x="415290" y="72628"/>
                          <a:pt x="783908" y="5953"/>
                        </a:cubicBezTo>
                        <a:cubicBezTo>
                          <a:pt x="802482" y="2382"/>
                          <a:pt x="855881" y="417"/>
                          <a:pt x="915576" y="60"/>
                        </a:cubicBezTo>
                        <a:close/>
                      </a:path>
                    </a:pathLst>
                  </a:custGeom>
                  <a:solidFill>
                    <a:schemeClr val="accent1"/>
                  </a:solidFill>
                  <a:ln w="1860" cap="flat">
                    <a:noFill/>
                    <a:prstDash val="solid"/>
                    <a:miter/>
                  </a:ln>
                </p:spPr>
                <p:txBody>
                  <a:bodyPr rtlCol="0" anchor="ctr"/>
                  <a:lstStyle/>
                  <a:p>
                    <a:endParaRPr lang="zh-CN" altLang="en-US" sz="2000" b="1"/>
                  </a:p>
                </p:txBody>
              </p:sp>
              <p:sp>
                <p:nvSpPr>
                  <p:cNvPr id="32" name="ïśļíḍe"/>
                  <p:cNvSpPr txBox="1"/>
                  <p:nvPr/>
                </p:nvSpPr>
                <p:spPr bwMode="auto">
                  <a:xfrm>
                    <a:off x="6222981" y="2236951"/>
                    <a:ext cx="1126818" cy="287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100" b="1"/>
                      <a:t>TEXT </a:t>
                    </a:r>
                    <a:r>
                      <a:rPr lang="en-US" altLang="zh-CN" sz="100" b="1"/>
                      <a:t> </a:t>
                    </a:r>
                    <a:r>
                      <a:rPr lang="en-US" altLang="zh-CN" sz="1100" b="1"/>
                      <a:t> </a:t>
                    </a:r>
                    <a:r>
                      <a:rPr lang="en-US" altLang="zh-CN" sz="1100" b="1" dirty="0"/>
                      <a:t>HERE</a:t>
                    </a:r>
                  </a:p>
                </p:txBody>
              </p:sp>
            </p:grpSp>
            <p:cxnSp>
              <p:nvCxnSpPr>
                <p:cNvPr id="29" name="直接连接符 28"/>
                <p:cNvCxnSpPr/>
                <p:nvPr/>
              </p:nvCxnSpPr>
              <p:spPr>
                <a:xfrm>
                  <a:off x="6846326" y="1876132"/>
                  <a:ext cx="0" cy="65430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8516332" y="1876132"/>
                  <a:ext cx="0" cy="654307"/>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sp>
          <p:nvSpPr>
            <p:cNvPr id="14" name="íš1îḋê"/>
            <p:cNvSpPr/>
            <p:nvPr/>
          </p:nvSpPr>
          <p:spPr>
            <a:xfrm>
              <a:off x="1752831" y="2628389"/>
              <a:ext cx="4491036" cy="375644"/>
            </a:xfrm>
            <a:prstGeom prst="rect">
              <a:avLst/>
            </a:pr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1100">
                  <a:solidFill>
                    <a:schemeClr val="bg1"/>
                  </a:solidFill>
                </a:rPr>
                <a:t>Supporting </a:t>
              </a:r>
              <a:r>
                <a:rPr lang="en-US" altLang="zh-CN" sz="100">
                  <a:solidFill>
                    <a:schemeClr val="bg1"/>
                  </a:solidFill>
                </a:rPr>
                <a:t> </a:t>
              </a:r>
              <a:r>
                <a:rPr lang="en-US" altLang="zh-CN" sz="1100">
                  <a:solidFill>
                    <a:schemeClr val="bg1"/>
                  </a:solidFill>
                </a:rPr>
                <a:t>text </a:t>
              </a:r>
              <a:r>
                <a:rPr lang="en-US" altLang="zh-CN" sz="1100" dirty="0">
                  <a:solidFill>
                    <a:schemeClr val="bg1"/>
                  </a:solidFill>
                </a:rPr>
                <a:t>here</a:t>
              </a:r>
              <a:r>
                <a:rPr lang="zh-CN" altLang="en-US" sz="1100" dirty="0">
                  <a:solidFill>
                    <a:schemeClr val="bg1"/>
                  </a:solidFill>
                </a:rPr>
                <a:t>：</a:t>
              </a:r>
              <a:endParaRPr sz="1100" dirty="0">
                <a:solidFill>
                  <a:schemeClr val="bg1"/>
                </a:solidFill>
              </a:endParaRPr>
            </a:p>
          </p:txBody>
        </p:sp>
      </p:grpSp>
      <p:grpSp>
        <p:nvGrpSpPr>
          <p:cNvPr id="112" name="组合 111"/>
          <p:cNvGrpSpPr/>
          <p:nvPr/>
        </p:nvGrpSpPr>
        <p:grpSpPr>
          <a:xfrm>
            <a:off x="1365655" y="4152391"/>
            <a:ext cx="5864223" cy="687218"/>
            <a:chOff x="1365655" y="4152391"/>
            <a:chExt cx="5864223" cy="687218"/>
          </a:xfrm>
        </p:grpSpPr>
        <p:sp>
          <p:nvSpPr>
            <p:cNvPr id="15" name="ïṣļîḓé"/>
            <p:cNvSpPr/>
            <p:nvPr/>
          </p:nvSpPr>
          <p:spPr>
            <a:xfrm>
              <a:off x="1365655" y="4345250"/>
              <a:ext cx="281160" cy="280953"/>
            </a:xfrm>
            <a:prstGeom prst="rect">
              <a:avLst/>
            </a:prstGeom>
            <a:solidFill>
              <a:schemeClr val="bg1"/>
            </a:solidFill>
            <a:ln w="22225">
              <a:solidFill>
                <a:schemeClr val="tx2">
                  <a:lumMod val="20000"/>
                  <a:lumOff val="8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8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16" name="íṩļiḍe"/>
            <p:cNvSpPr/>
            <p:nvPr/>
          </p:nvSpPr>
          <p:spPr bwMode="auto">
            <a:xfrm>
              <a:off x="1788583" y="4152391"/>
              <a:ext cx="5441295" cy="6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无法取得进步；</a:t>
              </a:r>
            </a:p>
          </p:txBody>
        </p:sp>
        <p:sp>
          <p:nvSpPr>
            <p:cNvPr id="17" name="iṣlídê"/>
            <p:cNvSpPr/>
            <p:nvPr/>
          </p:nvSpPr>
          <p:spPr bwMode="auto">
            <a:xfrm>
              <a:off x="1397976" y="4272595"/>
              <a:ext cx="339373" cy="312754"/>
            </a:xfrm>
            <a:custGeom>
              <a:avLst/>
              <a:gdLst>
                <a:gd name="T0" fmla="*/ 602 w 611"/>
                <a:gd name="T1" fmla="*/ 5 h 562"/>
                <a:gd name="T2" fmla="*/ 599 w 611"/>
                <a:gd name="T3" fmla="*/ 2 h 562"/>
                <a:gd name="T4" fmla="*/ 594 w 611"/>
                <a:gd name="T5" fmla="*/ 1 h 562"/>
                <a:gd name="T6" fmla="*/ 590 w 611"/>
                <a:gd name="T7" fmla="*/ 0 h 562"/>
                <a:gd name="T8" fmla="*/ 585 w 611"/>
                <a:gd name="T9" fmla="*/ 0 h 562"/>
                <a:gd name="T10" fmla="*/ 580 w 611"/>
                <a:gd name="T11" fmla="*/ 1 h 562"/>
                <a:gd name="T12" fmla="*/ 576 w 611"/>
                <a:gd name="T13" fmla="*/ 2 h 562"/>
                <a:gd name="T14" fmla="*/ 572 w 611"/>
                <a:gd name="T15" fmla="*/ 5 h 562"/>
                <a:gd name="T16" fmla="*/ 569 w 611"/>
                <a:gd name="T17" fmla="*/ 8 h 562"/>
                <a:gd name="T18" fmla="*/ 166 w 611"/>
                <a:gd name="T19" fmla="*/ 503 h 562"/>
                <a:gd name="T20" fmla="*/ 41 w 611"/>
                <a:gd name="T21" fmla="*/ 377 h 562"/>
                <a:gd name="T22" fmla="*/ 38 w 611"/>
                <a:gd name="T23" fmla="*/ 374 h 562"/>
                <a:gd name="T24" fmla="*/ 33 w 611"/>
                <a:gd name="T25" fmla="*/ 372 h 562"/>
                <a:gd name="T26" fmla="*/ 29 w 611"/>
                <a:gd name="T27" fmla="*/ 371 h 562"/>
                <a:gd name="T28" fmla="*/ 24 w 611"/>
                <a:gd name="T29" fmla="*/ 371 h 562"/>
                <a:gd name="T30" fmla="*/ 20 w 611"/>
                <a:gd name="T31" fmla="*/ 371 h 562"/>
                <a:gd name="T32" fmla="*/ 16 w 611"/>
                <a:gd name="T33" fmla="*/ 372 h 562"/>
                <a:gd name="T34" fmla="*/ 11 w 611"/>
                <a:gd name="T35" fmla="*/ 374 h 562"/>
                <a:gd name="T36" fmla="*/ 8 w 611"/>
                <a:gd name="T37" fmla="*/ 377 h 562"/>
                <a:gd name="T38" fmla="*/ 4 w 611"/>
                <a:gd name="T39" fmla="*/ 382 h 562"/>
                <a:gd name="T40" fmla="*/ 2 w 611"/>
                <a:gd name="T41" fmla="*/ 386 h 562"/>
                <a:gd name="T42" fmla="*/ 1 w 611"/>
                <a:gd name="T43" fmla="*/ 390 h 562"/>
                <a:gd name="T44" fmla="*/ 0 w 611"/>
                <a:gd name="T45" fmla="*/ 395 h 562"/>
                <a:gd name="T46" fmla="*/ 1 w 611"/>
                <a:gd name="T47" fmla="*/ 399 h 562"/>
                <a:gd name="T48" fmla="*/ 2 w 611"/>
                <a:gd name="T49" fmla="*/ 404 h 562"/>
                <a:gd name="T50" fmla="*/ 4 w 611"/>
                <a:gd name="T51" fmla="*/ 408 h 562"/>
                <a:gd name="T52" fmla="*/ 8 w 611"/>
                <a:gd name="T53" fmla="*/ 412 h 562"/>
                <a:gd name="T54" fmla="*/ 151 w 611"/>
                <a:gd name="T55" fmla="*/ 556 h 562"/>
                <a:gd name="T56" fmla="*/ 155 w 611"/>
                <a:gd name="T57" fmla="*/ 558 h 562"/>
                <a:gd name="T58" fmla="*/ 159 w 611"/>
                <a:gd name="T59" fmla="*/ 560 h 562"/>
                <a:gd name="T60" fmla="*/ 164 w 611"/>
                <a:gd name="T61" fmla="*/ 562 h 562"/>
                <a:gd name="T62" fmla="*/ 168 w 611"/>
                <a:gd name="T63" fmla="*/ 562 h 562"/>
                <a:gd name="T64" fmla="*/ 169 w 611"/>
                <a:gd name="T65" fmla="*/ 562 h 562"/>
                <a:gd name="T66" fmla="*/ 169 w 611"/>
                <a:gd name="T67" fmla="*/ 562 h 562"/>
                <a:gd name="T68" fmla="*/ 175 w 611"/>
                <a:gd name="T69" fmla="*/ 562 h 562"/>
                <a:gd name="T70" fmla="*/ 179 w 611"/>
                <a:gd name="T71" fmla="*/ 559 h 562"/>
                <a:gd name="T72" fmla="*/ 183 w 611"/>
                <a:gd name="T73" fmla="*/ 557 h 562"/>
                <a:gd name="T74" fmla="*/ 187 w 611"/>
                <a:gd name="T75" fmla="*/ 554 h 562"/>
                <a:gd name="T76" fmla="*/ 606 w 611"/>
                <a:gd name="T77" fmla="*/ 38 h 562"/>
                <a:gd name="T78" fmla="*/ 609 w 611"/>
                <a:gd name="T79" fmla="*/ 34 h 562"/>
                <a:gd name="T80" fmla="*/ 611 w 611"/>
                <a:gd name="T81" fmla="*/ 29 h 562"/>
                <a:gd name="T82" fmla="*/ 611 w 611"/>
                <a:gd name="T83" fmla="*/ 25 h 562"/>
                <a:gd name="T84" fmla="*/ 611 w 611"/>
                <a:gd name="T85" fmla="*/ 20 h 562"/>
                <a:gd name="T86" fmla="*/ 611 w 611"/>
                <a:gd name="T87" fmla="*/ 16 h 562"/>
                <a:gd name="T88" fmla="*/ 609 w 611"/>
                <a:gd name="T89" fmla="*/ 12 h 562"/>
                <a:gd name="T90" fmla="*/ 606 w 611"/>
                <a:gd name="T91" fmla="*/ 8 h 562"/>
                <a:gd name="T92" fmla="*/ 602 w 611"/>
                <a:gd name="T93" fmla="*/ 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1" h="562">
                  <a:moveTo>
                    <a:pt x="602" y="5"/>
                  </a:moveTo>
                  <a:lnTo>
                    <a:pt x="599" y="2"/>
                  </a:lnTo>
                  <a:lnTo>
                    <a:pt x="594" y="1"/>
                  </a:lnTo>
                  <a:lnTo>
                    <a:pt x="590" y="0"/>
                  </a:lnTo>
                  <a:lnTo>
                    <a:pt x="585" y="0"/>
                  </a:lnTo>
                  <a:lnTo>
                    <a:pt x="580" y="1"/>
                  </a:lnTo>
                  <a:lnTo>
                    <a:pt x="576" y="2"/>
                  </a:lnTo>
                  <a:lnTo>
                    <a:pt x="572" y="5"/>
                  </a:lnTo>
                  <a:lnTo>
                    <a:pt x="569" y="8"/>
                  </a:lnTo>
                  <a:lnTo>
                    <a:pt x="166" y="503"/>
                  </a:lnTo>
                  <a:lnTo>
                    <a:pt x="41" y="377"/>
                  </a:lnTo>
                  <a:lnTo>
                    <a:pt x="38" y="374"/>
                  </a:lnTo>
                  <a:lnTo>
                    <a:pt x="33" y="372"/>
                  </a:lnTo>
                  <a:lnTo>
                    <a:pt x="29" y="371"/>
                  </a:lnTo>
                  <a:lnTo>
                    <a:pt x="24" y="371"/>
                  </a:lnTo>
                  <a:lnTo>
                    <a:pt x="20" y="371"/>
                  </a:lnTo>
                  <a:lnTo>
                    <a:pt x="16" y="372"/>
                  </a:lnTo>
                  <a:lnTo>
                    <a:pt x="11" y="374"/>
                  </a:lnTo>
                  <a:lnTo>
                    <a:pt x="8" y="377"/>
                  </a:lnTo>
                  <a:lnTo>
                    <a:pt x="4" y="382"/>
                  </a:lnTo>
                  <a:lnTo>
                    <a:pt x="2" y="386"/>
                  </a:lnTo>
                  <a:lnTo>
                    <a:pt x="1" y="390"/>
                  </a:lnTo>
                  <a:lnTo>
                    <a:pt x="0" y="395"/>
                  </a:lnTo>
                  <a:lnTo>
                    <a:pt x="1" y="399"/>
                  </a:lnTo>
                  <a:lnTo>
                    <a:pt x="2" y="404"/>
                  </a:lnTo>
                  <a:lnTo>
                    <a:pt x="4" y="408"/>
                  </a:lnTo>
                  <a:lnTo>
                    <a:pt x="8" y="412"/>
                  </a:lnTo>
                  <a:lnTo>
                    <a:pt x="151" y="556"/>
                  </a:lnTo>
                  <a:lnTo>
                    <a:pt x="155" y="558"/>
                  </a:lnTo>
                  <a:lnTo>
                    <a:pt x="159" y="560"/>
                  </a:lnTo>
                  <a:lnTo>
                    <a:pt x="164" y="562"/>
                  </a:lnTo>
                  <a:lnTo>
                    <a:pt x="168" y="562"/>
                  </a:lnTo>
                  <a:lnTo>
                    <a:pt x="169" y="562"/>
                  </a:lnTo>
                  <a:lnTo>
                    <a:pt x="169" y="562"/>
                  </a:lnTo>
                  <a:lnTo>
                    <a:pt x="175" y="562"/>
                  </a:lnTo>
                  <a:lnTo>
                    <a:pt x="179" y="559"/>
                  </a:lnTo>
                  <a:lnTo>
                    <a:pt x="183" y="557"/>
                  </a:lnTo>
                  <a:lnTo>
                    <a:pt x="187" y="554"/>
                  </a:lnTo>
                  <a:lnTo>
                    <a:pt x="606" y="38"/>
                  </a:lnTo>
                  <a:lnTo>
                    <a:pt x="609" y="34"/>
                  </a:lnTo>
                  <a:lnTo>
                    <a:pt x="611" y="29"/>
                  </a:lnTo>
                  <a:lnTo>
                    <a:pt x="611" y="25"/>
                  </a:lnTo>
                  <a:lnTo>
                    <a:pt x="611" y="20"/>
                  </a:lnTo>
                  <a:lnTo>
                    <a:pt x="611" y="16"/>
                  </a:lnTo>
                  <a:lnTo>
                    <a:pt x="609" y="12"/>
                  </a:lnTo>
                  <a:lnTo>
                    <a:pt x="606" y="8"/>
                  </a:lnTo>
                  <a:lnTo>
                    <a:pt x="602" y="5"/>
                  </a:lnTo>
                  <a:close/>
                </a:path>
              </a:pathLst>
            </a:custGeom>
            <a:solidFill>
              <a:schemeClr val="accent1"/>
            </a:solidFill>
            <a:ln w="19050">
              <a:solidFill>
                <a:schemeClr val="accent1"/>
              </a:solidFill>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grpSp>
        <p:nvGrpSpPr>
          <p:cNvPr id="113" name="组合 112"/>
          <p:cNvGrpSpPr/>
          <p:nvPr/>
        </p:nvGrpSpPr>
        <p:grpSpPr>
          <a:xfrm>
            <a:off x="1365655" y="5013520"/>
            <a:ext cx="5864223" cy="687218"/>
            <a:chOff x="1365655" y="4152391"/>
            <a:chExt cx="5864223" cy="687218"/>
          </a:xfrm>
        </p:grpSpPr>
        <p:sp>
          <p:nvSpPr>
            <p:cNvPr id="114" name="ïṣļîḓé"/>
            <p:cNvSpPr/>
            <p:nvPr/>
          </p:nvSpPr>
          <p:spPr>
            <a:xfrm>
              <a:off x="1365655" y="4345250"/>
              <a:ext cx="281160" cy="280953"/>
            </a:xfrm>
            <a:prstGeom prst="rect">
              <a:avLst/>
            </a:prstGeom>
            <a:solidFill>
              <a:schemeClr val="bg1"/>
            </a:solidFill>
            <a:ln w="22225">
              <a:solidFill>
                <a:schemeClr val="tx2">
                  <a:lumMod val="20000"/>
                  <a:lumOff val="8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8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115" name="íṩļiḍe"/>
            <p:cNvSpPr/>
            <p:nvPr/>
          </p:nvSpPr>
          <p:spPr bwMode="auto">
            <a:xfrm>
              <a:off x="1788583" y="4152391"/>
              <a:ext cx="5441295" cy="6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无法战胜竞争对手；</a:t>
              </a:r>
            </a:p>
          </p:txBody>
        </p:sp>
        <p:sp>
          <p:nvSpPr>
            <p:cNvPr id="116" name="iṣlídê"/>
            <p:cNvSpPr/>
            <p:nvPr/>
          </p:nvSpPr>
          <p:spPr bwMode="auto">
            <a:xfrm>
              <a:off x="1397976" y="4272595"/>
              <a:ext cx="339373" cy="312754"/>
            </a:xfrm>
            <a:custGeom>
              <a:avLst/>
              <a:gdLst>
                <a:gd name="T0" fmla="*/ 602 w 611"/>
                <a:gd name="T1" fmla="*/ 5 h 562"/>
                <a:gd name="T2" fmla="*/ 599 w 611"/>
                <a:gd name="T3" fmla="*/ 2 h 562"/>
                <a:gd name="T4" fmla="*/ 594 w 611"/>
                <a:gd name="T5" fmla="*/ 1 h 562"/>
                <a:gd name="T6" fmla="*/ 590 w 611"/>
                <a:gd name="T7" fmla="*/ 0 h 562"/>
                <a:gd name="T8" fmla="*/ 585 w 611"/>
                <a:gd name="T9" fmla="*/ 0 h 562"/>
                <a:gd name="T10" fmla="*/ 580 w 611"/>
                <a:gd name="T11" fmla="*/ 1 h 562"/>
                <a:gd name="T12" fmla="*/ 576 w 611"/>
                <a:gd name="T13" fmla="*/ 2 h 562"/>
                <a:gd name="T14" fmla="*/ 572 w 611"/>
                <a:gd name="T15" fmla="*/ 5 h 562"/>
                <a:gd name="T16" fmla="*/ 569 w 611"/>
                <a:gd name="T17" fmla="*/ 8 h 562"/>
                <a:gd name="T18" fmla="*/ 166 w 611"/>
                <a:gd name="T19" fmla="*/ 503 h 562"/>
                <a:gd name="T20" fmla="*/ 41 w 611"/>
                <a:gd name="T21" fmla="*/ 377 h 562"/>
                <a:gd name="T22" fmla="*/ 38 w 611"/>
                <a:gd name="T23" fmla="*/ 374 h 562"/>
                <a:gd name="T24" fmla="*/ 33 w 611"/>
                <a:gd name="T25" fmla="*/ 372 h 562"/>
                <a:gd name="T26" fmla="*/ 29 w 611"/>
                <a:gd name="T27" fmla="*/ 371 h 562"/>
                <a:gd name="T28" fmla="*/ 24 w 611"/>
                <a:gd name="T29" fmla="*/ 371 h 562"/>
                <a:gd name="T30" fmla="*/ 20 w 611"/>
                <a:gd name="T31" fmla="*/ 371 h 562"/>
                <a:gd name="T32" fmla="*/ 16 w 611"/>
                <a:gd name="T33" fmla="*/ 372 h 562"/>
                <a:gd name="T34" fmla="*/ 11 w 611"/>
                <a:gd name="T35" fmla="*/ 374 h 562"/>
                <a:gd name="T36" fmla="*/ 8 w 611"/>
                <a:gd name="T37" fmla="*/ 377 h 562"/>
                <a:gd name="T38" fmla="*/ 4 w 611"/>
                <a:gd name="T39" fmla="*/ 382 h 562"/>
                <a:gd name="T40" fmla="*/ 2 w 611"/>
                <a:gd name="T41" fmla="*/ 386 h 562"/>
                <a:gd name="T42" fmla="*/ 1 w 611"/>
                <a:gd name="T43" fmla="*/ 390 h 562"/>
                <a:gd name="T44" fmla="*/ 0 w 611"/>
                <a:gd name="T45" fmla="*/ 395 h 562"/>
                <a:gd name="T46" fmla="*/ 1 w 611"/>
                <a:gd name="T47" fmla="*/ 399 h 562"/>
                <a:gd name="T48" fmla="*/ 2 w 611"/>
                <a:gd name="T49" fmla="*/ 404 h 562"/>
                <a:gd name="T50" fmla="*/ 4 w 611"/>
                <a:gd name="T51" fmla="*/ 408 h 562"/>
                <a:gd name="T52" fmla="*/ 8 w 611"/>
                <a:gd name="T53" fmla="*/ 412 h 562"/>
                <a:gd name="T54" fmla="*/ 151 w 611"/>
                <a:gd name="T55" fmla="*/ 556 h 562"/>
                <a:gd name="T56" fmla="*/ 155 w 611"/>
                <a:gd name="T57" fmla="*/ 558 h 562"/>
                <a:gd name="T58" fmla="*/ 159 w 611"/>
                <a:gd name="T59" fmla="*/ 560 h 562"/>
                <a:gd name="T60" fmla="*/ 164 w 611"/>
                <a:gd name="T61" fmla="*/ 562 h 562"/>
                <a:gd name="T62" fmla="*/ 168 w 611"/>
                <a:gd name="T63" fmla="*/ 562 h 562"/>
                <a:gd name="T64" fmla="*/ 169 w 611"/>
                <a:gd name="T65" fmla="*/ 562 h 562"/>
                <a:gd name="T66" fmla="*/ 169 w 611"/>
                <a:gd name="T67" fmla="*/ 562 h 562"/>
                <a:gd name="T68" fmla="*/ 175 w 611"/>
                <a:gd name="T69" fmla="*/ 562 h 562"/>
                <a:gd name="T70" fmla="*/ 179 w 611"/>
                <a:gd name="T71" fmla="*/ 559 h 562"/>
                <a:gd name="T72" fmla="*/ 183 w 611"/>
                <a:gd name="T73" fmla="*/ 557 h 562"/>
                <a:gd name="T74" fmla="*/ 187 w 611"/>
                <a:gd name="T75" fmla="*/ 554 h 562"/>
                <a:gd name="T76" fmla="*/ 606 w 611"/>
                <a:gd name="T77" fmla="*/ 38 h 562"/>
                <a:gd name="T78" fmla="*/ 609 w 611"/>
                <a:gd name="T79" fmla="*/ 34 h 562"/>
                <a:gd name="T80" fmla="*/ 611 w 611"/>
                <a:gd name="T81" fmla="*/ 29 h 562"/>
                <a:gd name="T82" fmla="*/ 611 w 611"/>
                <a:gd name="T83" fmla="*/ 25 h 562"/>
                <a:gd name="T84" fmla="*/ 611 w 611"/>
                <a:gd name="T85" fmla="*/ 20 h 562"/>
                <a:gd name="T86" fmla="*/ 611 w 611"/>
                <a:gd name="T87" fmla="*/ 16 h 562"/>
                <a:gd name="T88" fmla="*/ 609 w 611"/>
                <a:gd name="T89" fmla="*/ 12 h 562"/>
                <a:gd name="T90" fmla="*/ 606 w 611"/>
                <a:gd name="T91" fmla="*/ 8 h 562"/>
                <a:gd name="T92" fmla="*/ 602 w 611"/>
                <a:gd name="T93" fmla="*/ 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1" h="562">
                  <a:moveTo>
                    <a:pt x="602" y="5"/>
                  </a:moveTo>
                  <a:lnTo>
                    <a:pt x="599" y="2"/>
                  </a:lnTo>
                  <a:lnTo>
                    <a:pt x="594" y="1"/>
                  </a:lnTo>
                  <a:lnTo>
                    <a:pt x="590" y="0"/>
                  </a:lnTo>
                  <a:lnTo>
                    <a:pt x="585" y="0"/>
                  </a:lnTo>
                  <a:lnTo>
                    <a:pt x="580" y="1"/>
                  </a:lnTo>
                  <a:lnTo>
                    <a:pt x="576" y="2"/>
                  </a:lnTo>
                  <a:lnTo>
                    <a:pt x="572" y="5"/>
                  </a:lnTo>
                  <a:lnTo>
                    <a:pt x="569" y="8"/>
                  </a:lnTo>
                  <a:lnTo>
                    <a:pt x="166" y="503"/>
                  </a:lnTo>
                  <a:lnTo>
                    <a:pt x="41" y="377"/>
                  </a:lnTo>
                  <a:lnTo>
                    <a:pt x="38" y="374"/>
                  </a:lnTo>
                  <a:lnTo>
                    <a:pt x="33" y="372"/>
                  </a:lnTo>
                  <a:lnTo>
                    <a:pt x="29" y="371"/>
                  </a:lnTo>
                  <a:lnTo>
                    <a:pt x="24" y="371"/>
                  </a:lnTo>
                  <a:lnTo>
                    <a:pt x="20" y="371"/>
                  </a:lnTo>
                  <a:lnTo>
                    <a:pt x="16" y="372"/>
                  </a:lnTo>
                  <a:lnTo>
                    <a:pt x="11" y="374"/>
                  </a:lnTo>
                  <a:lnTo>
                    <a:pt x="8" y="377"/>
                  </a:lnTo>
                  <a:lnTo>
                    <a:pt x="4" y="382"/>
                  </a:lnTo>
                  <a:lnTo>
                    <a:pt x="2" y="386"/>
                  </a:lnTo>
                  <a:lnTo>
                    <a:pt x="1" y="390"/>
                  </a:lnTo>
                  <a:lnTo>
                    <a:pt x="0" y="395"/>
                  </a:lnTo>
                  <a:lnTo>
                    <a:pt x="1" y="399"/>
                  </a:lnTo>
                  <a:lnTo>
                    <a:pt x="2" y="404"/>
                  </a:lnTo>
                  <a:lnTo>
                    <a:pt x="4" y="408"/>
                  </a:lnTo>
                  <a:lnTo>
                    <a:pt x="8" y="412"/>
                  </a:lnTo>
                  <a:lnTo>
                    <a:pt x="151" y="556"/>
                  </a:lnTo>
                  <a:lnTo>
                    <a:pt x="155" y="558"/>
                  </a:lnTo>
                  <a:lnTo>
                    <a:pt x="159" y="560"/>
                  </a:lnTo>
                  <a:lnTo>
                    <a:pt x="164" y="562"/>
                  </a:lnTo>
                  <a:lnTo>
                    <a:pt x="168" y="562"/>
                  </a:lnTo>
                  <a:lnTo>
                    <a:pt x="169" y="562"/>
                  </a:lnTo>
                  <a:lnTo>
                    <a:pt x="169" y="562"/>
                  </a:lnTo>
                  <a:lnTo>
                    <a:pt x="175" y="562"/>
                  </a:lnTo>
                  <a:lnTo>
                    <a:pt x="179" y="559"/>
                  </a:lnTo>
                  <a:lnTo>
                    <a:pt x="183" y="557"/>
                  </a:lnTo>
                  <a:lnTo>
                    <a:pt x="187" y="554"/>
                  </a:lnTo>
                  <a:lnTo>
                    <a:pt x="606" y="38"/>
                  </a:lnTo>
                  <a:lnTo>
                    <a:pt x="609" y="34"/>
                  </a:lnTo>
                  <a:lnTo>
                    <a:pt x="611" y="29"/>
                  </a:lnTo>
                  <a:lnTo>
                    <a:pt x="611" y="25"/>
                  </a:lnTo>
                  <a:lnTo>
                    <a:pt x="611" y="20"/>
                  </a:lnTo>
                  <a:lnTo>
                    <a:pt x="611" y="16"/>
                  </a:lnTo>
                  <a:lnTo>
                    <a:pt x="609" y="12"/>
                  </a:lnTo>
                  <a:lnTo>
                    <a:pt x="606" y="8"/>
                  </a:lnTo>
                  <a:lnTo>
                    <a:pt x="602" y="5"/>
                  </a:lnTo>
                  <a:close/>
                </a:path>
              </a:pathLst>
            </a:custGeom>
            <a:solidFill>
              <a:schemeClr val="accent1"/>
            </a:solidFill>
            <a:ln w="19050">
              <a:solidFill>
                <a:schemeClr val="accent1"/>
              </a:solidFill>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grpSp>
        <p:nvGrpSpPr>
          <p:cNvPr id="117" name="组合 116"/>
          <p:cNvGrpSpPr/>
          <p:nvPr/>
        </p:nvGrpSpPr>
        <p:grpSpPr>
          <a:xfrm>
            <a:off x="4032466" y="4152391"/>
            <a:ext cx="5864223" cy="687218"/>
            <a:chOff x="1365655" y="4152391"/>
            <a:chExt cx="5864223" cy="687218"/>
          </a:xfrm>
        </p:grpSpPr>
        <p:sp>
          <p:nvSpPr>
            <p:cNvPr id="118" name="ïṣļîḓé"/>
            <p:cNvSpPr/>
            <p:nvPr/>
          </p:nvSpPr>
          <p:spPr>
            <a:xfrm>
              <a:off x="1365655" y="4345250"/>
              <a:ext cx="281160" cy="280953"/>
            </a:xfrm>
            <a:prstGeom prst="rect">
              <a:avLst/>
            </a:prstGeom>
            <a:solidFill>
              <a:schemeClr val="bg1"/>
            </a:solidFill>
            <a:ln w="22225">
              <a:solidFill>
                <a:schemeClr val="tx2">
                  <a:lumMod val="20000"/>
                  <a:lumOff val="8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8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119" name="íṩļiḍe"/>
            <p:cNvSpPr/>
            <p:nvPr/>
          </p:nvSpPr>
          <p:spPr bwMode="auto">
            <a:xfrm>
              <a:off x="1788583" y="4152391"/>
              <a:ext cx="5441295" cy="6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缺失去得力的员工； </a:t>
              </a:r>
            </a:p>
          </p:txBody>
        </p:sp>
        <p:sp>
          <p:nvSpPr>
            <p:cNvPr id="120" name="iṣlídê"/>
            <p:cNvSpPr/>
            <p:nvPr/>
          </p:nvSpPr>
          <p:spPr bwMode="auto">
            <a:xfrm>
              <a:off x="1397976" y="4272595"/>
              <a:ext cx="339373" cy="312754"/>
            </a:xfrm>
            <a:custGeom>
              <a:avLst/>
              <a:gdLst>
                <a:gd name="T0" fmla="*/ 602 w 611"/>
                <a:gd name="T1" fmla="*/ 5 h 562"/>
                <a:gd name="T2" fmla="*/ 599 w 611"/>
                <a:gd name="T3" fmla="*/ 2 h 562"/>
                <a:gd name="T4" fmla="*/ 594 w 611"/>
                <a:gd name="T5" fmla="*/ 1 h 562"/>
                <a:gd name="T6" fmla="*/ 590 w 611"/>
                <a:gd name="T7" fmla="*/ 0 h 562"/>
                <a:gd name="T8" fmla="*/ 585 w 611"/>
                <a:gd name="T9" fmla="*/ 0 h 562"/>
                <a:gd name="T10" fmla="*/ 580 w 611"/>
                <a:gd name="T11" fmla="*/ 1 h 562"/>
                <a:gd name="T12" fmla="*/ 576 w 611"/>
                <a:gd name="T13" fmla="*/ 2 h 562"/>
                <a:gd name="T14" fmla="*/ 572 w 611"/>
                <a:gd name="T15" fmla="*/ 5 h 562"/>
                <a:gd name="T16" fmla="*/ 569 w 611"/>
                <a:gd name="T17" fmla="*/ 8 h 562"/>
                <a:gd name="T18" fmla="*/ 166 w 611"/>
                <a:gd name="T19" fmla="*/ 503 h 562"/>
                <a:gd name="T20" fmla="*/ 41 w 611"/>
                <a:gd name="T21" fmla="*/ 377 h 562"/>
                <a:gd name="T22" fmla="*/ 38 w 611"/>
                <a:gd name="T23" fmla="*/ 374 h 562"/>
                <a:gd name="T24" fmla="*/ 33 w 611"/>
                <a:gd name="T25" fmla="*/ 372 h 562"/>
                <a:gd name="T26" fmla="*/ 29 w 611"/>
                <a:gd name="T27" fmla="*/ 371 h 562"/>
                <a:gd name="T28" fmla="*/ 24 w 611"/>
                <a:gd name="T29" fmla="*/ 371 h 562"/>
                <a:gd name="T30" fmla="*/ 20 w 611"/>
                <a:gd name="T31" fmla="*/ 371 h 562"/>
                <a:gd name="T32" fmla="*/ 16 w 611"/>
                <a:gd name="T33" fmla="*/ 372 h 562"/>
                <a:gd name="T34" fmla="*/ 11 w 611"/>
                <a:gd name="T35" fmla="*/ 374 h 562"/>
                <a:gd name="T36" fmla="*/ 8 w 611"/>
                <a:gd name="T37" fmla="*/ 377 h 562"/>
                <a:gd name="T38" fmla="*/ 4 w 611"/>
                <a:gd name="T39" fmla="*/ 382 h 562"/>
                <a:gd name="T40" fmla="*/ 2 w 611"/>
                <a:gd name="T41" fmla="*/ 386 h 562"/>
                <a:gd name="T42" fmla="*/ 1 w 611"/>
                <a:gd name="T43" fmla="*/ 390 h 562"/>
                <a:gd name="T44" fmla="*/ 0 w 611"/>
                <a:gd name="T45" fmla="*/ 395 h 562"/>
                <a:gd name="T46" fmla="*/ 1 w 611"/>
                <a:gd name="T47" fmla="*/ 399 h 562"/>
                <a:gd name="T48" fmla="*/ 2 w 611"/>
                <a:gd name="T49" fmla="*/ 404 h 562"/>
                <a:gd name="T50" fmla="*/ 4 w 611"/>
                <a:gd name="T51" fmla="*/ 408 h 562"/>
                <a:gd name="T52" fmla="*/ 8 w 611"/>
                <a:gd name="T53" fmla="*/ 412 h 562"/>
                <a:gd name="T54" fmla="*/ 151 w 611"/>
                <a:gd name="T55" fmla="*/ 556 h 562"/>
                <a:gd name="T56" fmla="*/ 155 w 611"/>
                <a:gd name="T57" fmla="*/ 558 h 562"/>
                <a:gd name="T58" fmla="*/ 159 w 611"/>
                <a:gd name="T59" fmla="*/ 560 h 562"/>
                <a:gd name="T60" fmla="*/ 164 w 611"/>
                <a:gd name="T61" fmla="*/ 562 h 562"/>
                <a:gd name="T62" fmla="*/ 168 w 611"/>
                <a:gd name="T63" fmla="*/ 562 h 562"/>
                <a:gd name="T64" fmla="*/ 169 w 611"/>
                <a:gd name="T65" fmla="*/ 562 h 562"/>
                <a:gd name="T66" fmla="*/ 169 w 611"/>
                <a:gd name="T67" fmla="*/ 562 h 562"/>
                <a:gd name="T68" fmla="*/ 175 w 611"/>
                <a:gd name="T69" fmla="*/ 562 h 562"/>
                <a:gd name="T70" fmla="*/ 179 w 611"/>
                <a:gd name="T71" fmla="*/ 559 h 562"/>
                <a:gd name="T72" fmla="*/ 183 w 611"/>
                <a:gd name="T73" fmla="*/ 557 h 562"/>
                <a:gd name="T74" fmla="*/ 187 w 611"/>
                <a:gd name="T75" fmla="*/ 554 h 562"/>
                <a:gd name="T76" fmla="*/ 606 w 611"/>
                <a:gd name="T77" fmla="*/ 38 h 562"/>
                <a:gd name="T78" fmla="*/ 609 w 611"/>
                <a:gd name="T79" fmla="*/ 34 h 562"/>
                <a:gd name="T80" fmla="*/ 611 w 611"/>
                <a:gd name="T81" fmla="*/ 29 h 562"/>
                <a:gd name="T82" fmla="*/ 611 w 611"/>
                <a:gd name="T83" fmla="*/ 25 h 562"/>
                <a:gd name="T84" fmla="*/ 611 w 611"/>
                <a:gd name="T85" fmla="*/ 20 h 562"/>
                <a:gd name="T86" fmla="*/ 611 w 611"/>
                <a:gd name="T87" fmla="*/ 16 h 562"/>
                <a:gd name="T88" fmla="*/ 609 w 611"/>
                <a:gd name="T89" fmla="*/ 12 h 562"/>
                <a:gd name="T90" fmla="*/ 606 w 611"/>
                <a:gd name="T91" fmla="*/ 8 h 562"/>
                <a:gd name="T92" fmla="*/ 602 w 611"/>
                <a:gd name="T93" fmla="*/ 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1" h="562">
                  <a:moveTo>
                    <a:pt x="602" y="5"/>
                  </a:moveTo>
                  <a:lnTo>
                    <a:pt x="599" y="2"/>
                  </a:lnTo>
                  <a:lnTo>
                    <a:pt x="594" y="1"/>
                  </a:lnTo>
                  <a:lnTo>
                    <a:pt x="590" y="0"/>
                  </a:lnTo>
                  <a:lnTo>
                    <a:pt x="585" y="0"/>
                  </a:lnTo>
                  <a:lnTo>
                    <a:pt x="580" y="1"/>
                  </a:lnTo>
                  <a:lnTo>
                    <a:pt x="576" y="2"/>
                  </a:lnTo>
                  <a:lnTo>
                    <a:pt x="572" y="5"/>
                  </a:lnTo>
                  <a:lnTo>
                    <a:pt x="569" y="8"/>
                  </a:lnTo>
                  <a:lnTo>
                    <a:pt x="166" y="503"/>
                  </a:lnTo>
                  <a:lnTo>
                    <a:pt x="41" y="377"/>
                  </a:lnTo>
                  <a:lnTo>
                    <a:pt x="38" y="374"/>
                  </a:lnTo>
                  <a:lnTo>
                    <a:pt x="33" y="372"/>
                  </a:lnTo>
                  <a:lnTo>
                    <a:pt x="29" y="371"/>
                  </a:lnTo>
                  <a:lnTo>
                    <a:pt x="24" y="371"/>
                  </a:lnTo>
                  <a:lnTo>
                    <a:pt x="20" y="371"/>
                  </a:lnTo>
                  <a:lnTo>
                    <a:pt x="16" y="372"/>
                  </a:lnTo>
                  <a:lnTo>
                    <a:pt x="11" y="374"/>
                  </a:lnTo>
                  <a:lnTo>
                    <a:pt x="8" y="377"/>
                  </a:lnTo>
                  <a:lnTo>
                    <a:pt x="4" y="382"/>
                  </a:lnTo>
                  <a:lnTo>
                    <a:pt x="2" y="386"/>
                  </a:lnTo>
                  <a:lnTo>
                    <a:pt x="1" y="390"/>
                  </a:lnTo>
                  <a:lnTo>
                    <a:pt x="0" y="395"/>
                  </a:lnTo>
                  <a:lnTo>
                    <a:pt x="1" y="399"/>
                  </a:lnTo>
                  <a:lnTo>
                    <a:pt x="2" y="404"/>
                  </a:lnTo>
                  <a:lnTo>
                    <a:pt x="4" y="408"/>
                  </a:lnTo>
                  <a:lnTo>
                    <a:pt x="8" y="412"/>
                  </a:lnTo>
                  <a:lnTo>
                    <a:pt x="151" y="556"/>
                  </a:lnTo>
                  <a:lnTo>
                    <a:pt x="155" y="558"/>
                  </a:lnTo>
                  <a:lnTo>
                    <a:pt x="159" y="560"/>
                  </a:lnTo>
                  <a:lnTo>
                    <a:pt x="164" y="562"/>
                  </a:lnTo>
                  <a:lnTo>
                    <a:pt x="168" y="562"/>
                  </a:lnTo>
                  <a:lnTo>
                    <a:pt x="169" y="562"/>
                  </a:lnTo>
                  <a:lnTo>
                    <a:pt x="169" y="562"/>
                  </a:lnTo>
                  <a:lnTo>
                    <a:pt x="175" y="562"/>
                  </a:lnTo>
                  <a:lnTo>
                    <a:pt x="179" y="559"/>
                  </a:lnTo>
                  <a:lnTo>
                    <a:pt x="183" y="557"/>
                  </a:lnTo>
                  <a:lnTo>
                    <a:pt x="187" y="554"/>
                  </a:lnTo>
                  <a:lnTo>
                    <a:pt x="606" y="38"/>
                  </a:lnTo>
                  <a:lnTo>
                    <a:pt x="609" y="34"/>
                  </a:lnTo>
                  <a:lnTo>
                    <a:pt x="611" y="29"/>
                  </a:lnTo>
                  <a:lnTo>
                    <a:pt x="611" y="25"/>
                  </a:lnTo>
                  <a:lnTo>
                    <a:pt x="611" y="20"/>
                  </a:lnTo>
                  <a:lnTo>
                    <a:pt x="611" y="16"/>
                  </a:lnTo>
                  <a:lnTo>
                    <a:pt x="609" y="12"/>
                  </a:lnTo>
                  <a:lnTo>
                    <a:pt x="606" y="8"/>
                  </a:lnTo>
                  <a:lnTo>
                    <a:pt x="602" y="5"/>
                  </a:lnTo>
                  <a:close/>
                </a:path>
              </a:pathLst>
            </a:custGeom>
            <a:solidFill>
              <a:schemeClr val="accent1"/>
            </a:solidFill>
            <a:ln w="19050">
              <a:solidFill>
                <a:schemeClr val="accent1"/>
              </a:solidFill>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grpSp>
        <p:nvGrpSpPr>
          <p:cNvPr id="121" name="组合 120"/>
          <p:cNvGrpSpPr/>
          <p:nvPr/>
        </p:nvGrpSpPr>
        <p:grpSpPr>
          <a:xfrm>
            <a:off x="4032466" y="5013520"/>
            <a:ext cx="3409661" cy="687218"/>
            <a:chOff x="1365655" y="4152391"/>
            <a:chExt cx="3409661" cy="687218"/>
          </a:xfrm>
        </p:grpSpPr>
        <p:sp>
          <p:nvSpPr>
            <p:cNvPr id="122" name="ïṣļîḓé"/>
            <p:cNvSpPr/>
            <p:nvPr/>
          </p:nvSpPr>
          <p:spPr>
            <a:xfrm>
              <a:off x="1365655" y="4345250"/>
              <a:ext cx="281160" cy="280953"/>
            </a:xfrm>
            <a:prstGeom prst="rect">
              <a:avLst/>
            </a:prstGeom>
            <a:solidFill>
              <a:schemeClr val="bg1"/>
            </a:solidFill>
            <a:ln w="22225">
              <a:solidFill>
                <a:schemeClr val="tx2">
                  <a:lumMod val="20000"/>
                  <a:lumOff val="80000"/>
                </a:schemeClr>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wrap="square" lIns="91440" tIns="45720" rIns="91440" bIns="45720">
              <a:normAutofit fontScale="8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123" name="íṩļiḍe"/>
            <p:cNvSpPr/>
            <p:nvPr/>
          </p:nvSpPr>
          <p:spPr bwMode="auto">
            <a:xfrm>
              <a:off x="1788583" y="4152391"/>
              <a:ext cx="2986733" cy="68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4400" rtl="0" eaLnBrk="1" fontAlgn="auto" latinLnBrk="0" hangingPunct="1">
                <a:lnSpc>
                  <a:spcPct val="150000"/>
                </a:lnSpc>
                <a:spcBef>
                  <a:spcPts val="0"/>
                </a:spcBef>
                <a:spcAft>
                  <a:spcPts val="0"/>
                </a:spcAft>
                <a:buClr>
                  <a:srgbClr val="BD374A"/>
                </a:buClr>
                <a:buSzPct val="150000"/>
                <a:buFontTx/>
                <a:buNone/>
                <a:defRPr/>
              </a:pP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鼓励团队成员注重个人职业前途和目标；</a:t>
              </a:r>
            </a:p>
          </p:txBody>
        </p:sp>
        <p:sp>
          <p:nvSpPr>
            <p:cNvPr id="124" name="iṣlídê"/>
            <p:cNvSpPr/>
            <p:nvPr/>
          </p:nvSpPr>
          <p:spPr bwMode="auto">
            <a:xfrm>
              <a:off x="1397976" y="4272595"/>
              <a:ext cx="339373" cy="312754"/>
            </a:xfrm>
            <a:custGeom>
              <a:avLst/>
              <a:gdLst>
                <a:gd name="T0" fmla="*/ 602 w 611"/>
                <a:gd name="T1" fmla="*/ 5 h 562"/>
                <a:gd name="T2" fmla="*/ 599 w 611"/>
                <a:gd name="T3" fmla="*/ 2 h 562"/>
                <a:gd name="T4" fmla="*/ 594 w 611"/>
                <a:gd name="T5" fmla="*/ 1 h 562"/>
                <a:gd name="T6" fmla="*/ 590 w 611"/>
                <a:gd name="T7" fmla="*/ 0 h 562"/>
                <a:gd name="T8" fmla="*/ 585 w 611"/>
                <a:gd name="T9" fmla="*/ 0 h 562"/>
                <a:gd name="T10" fmla="*/ 580 w 611"/>
                <a:gd name="T11" fmla="*/ 1 h 562"/>
                <a:gd name="T12" fmla="*/ 576 w 611"/>
                <a:gd name="T13" fmla="*/ 2 h 562"/>
                <a:gd name="T14" fmla="*/ 572 w 611"/>
                <a:gd name="T15" fmla="*/ 5 h 562"/>
                <a:gd name="T16" fmla="*/ 569 w 611"/>
                <a:gd name="T17" fmla="*/ 8 h 562"/>
                <a:gd name="T18" fmla="*/ 166 w 611"/>
                <a:gd name="T19" fmla="*/ 503 h 562"/>
                <a:gd name="T20" fmla="*/ 41 w 611"/>
                <a:gd name="T21" fmla="*/ 377 h 562"/>
                <a:gd name="T22" fmla="*/ 38 w 611"/>
                <a:gd name="T23" fmla="*/ 374 h 562"/>
                <a:gd name="T24" fmla="*/ 33 w 611"/>
                <a:gd name="T25" fmla="*/ 372 h 562"/>
                <a:gd name="T26" fmla="*/ 29 w 611"/>
                <a:gd name="T27" fmla="*/ 371 h 562"/>
                <a:gd name="T28" fmla="*/ 24 w 611"/>
                <a:gd name="T29" fmla="*/ 371 h 562"/>
                <a:gd name="T30" fmla="*/ 20 w 611"/>
                <a:gd name="T31" fmla="*/ 371 h 562"/>
                <a:gd name="T32" fmla="*/ 16 w 611"/>
                <a:gd name="T33" fmla="*/ 372 h 562"/>
                <a:gd name="T34" fmla="*/ 11 w 611"/>
                <a:gd name="T35" fmla="*/ 374 h 562"/>
                <a:gd name="T36" fmla="*/ 8 w 611"/>
                <a:gd name="T37" fmla="*/ 377 h 562"/>
                <a:gd name="T38" fmla="*/ 4 w 611"/>
                <a:gd name="T39" fmla="*/ 382 h 562"/>
                <a:gd name="T40" fmla="*/ 2 w 611"/>
                <a:gd name="T41" fmla="*/ 386 h 562"/>
                <a:gd name="T42" fmla="*/ 1 w 611"/>
                <a:gd name="T43" fmla="*/ 390 h 562"/>
                <a:gd name="T44" fmla="*/ 0 w 611"/>
                <a:gd name="T45" fmla="*/ 395 h 562"/>
                <a:gd name="T46" fmla="*/ 1 w 611"/>
                <a:gd name="T47" fmla="*/ 399 h 562"/>
                <a:gd name="T48" fmla="*/ 2 w 611"/>
                <a:gd name="T49" fmla="*/ 404 h 562"/>
                <a:gd name="T50" fmla="*/ 4 w 611"/>
                <a:gd name="T51" fmla="*/ 408 h 562"/>
                <a:gd name="T52" fmla="*/ 8 w 611"/>
                <a:gd name="T53" fmla="*/ 412 h 562"/>
                <a:gd name="T54" fmla="*/ 151 w 611"/>
                <a:gd name="T55" fmla="*/ 556 h 562"/>
                <a:gd name="T56" fmla="*/ 155 w 611"/>
                <a:gd name="T57" fmla="*/ 558 h 562"/>
                <a:gd name="T58" fmla="*/ 159 w 611"/>
                <a:gd name="T59" fmla="*/ 560 h 562"/>
                <a:gd name="T60" fmla="*/ 164 w 611"/>
                <a:gd name="T61" fmla="*/ 562 h 562"/>
                <a:gd name="T62" fmla="*/ 168 w 611"/>
                <a:gd name="T63" fmla="*/ 562 h 562"/>
                <a:gd name="T64" fmla="*/ 169 w 611"/>
                <a:gd name="T65" fmla="*/ 562 h 562"/>
                <a:gd name="T66" fmla="*/ 169 w 611"/>
                <a:gd name="T67" fmla="*/ 562 h 562"/>
                <a:gd name="T68" fmla="*/ 175 w 611"/>
                <a:gd name="T69" fmla="*/ 562 h 562"/>
                <a:gd name="T70" fmla="*/ 179 w 611"/>
                <a:gd name="T71" fmla="*/ 559 h 562"/>
                <a:gd name="T72" fmla="*/ 183 w 611"/>
                <a:gd name="T73" fmla="*/ 557 h 562"/>
                <a:gd name="T74" fmla="*/ 187 w 611"/>
                <a:gd name="T75" fmla="*/ 554 h 562"/>
                <a:gd name="T76" fmla="*/ 606 w 611"/>
                <a:gd name="T77" fmla="*/ 38 h 562"/>
                <a:gd name="T78" fmla="*/ 609 w 611"/>
                <a:gd name="T79" fmla="*/ 34 h 562"/>
                <a:gd name="T80" fmla="*/ 611 w 611"/>
                <a:gd name="T81" fmla="*/ 29 h 562"/>
                <a:gd name="T82" fmla="*/ 611 w 611"/>
                <a:gd name="T83" fmla="*/ 25 h 562"/>
                <a:gd name="T84" fmla="*/ 611 w 611"/>
                <a:gd name="T85" fmla="*/ 20 h 562"/>
                <a:gd name="T86" fmla="*/ 611 w 611"/>
                <a:gd name="T87" fmla="*/ 16 h 562"/>
                <a:gd name="T88" fmla="*/ 609 w 611"/>
                <a:gd name="T89" fmla="*/ 12 h 562"/>
                <a:gd name="T90" fmla="*/ 606 w 611"/>
                <a:gd name="T91" fmla="*/ 8 h 562"/>
                <a:gd name="T92" fmla="*/ 602 w 611"/>
                <a:gd name="T93" fmla="*/ 5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11" h="562">
                  <a:moveTo>
                    <a:pt x="602" y="5"/>
                  </a:moveTo>
                  <a:lnTo>
                    <a:pt x="599" y="2"/>
                  </a:lnTo>
                  <a:lnTo>
                    <a:pt x="594" y="1"/>
                  </a:lnTo>
                  <a:lnTo>
                    <a:pt x="590" y="0"/>
                  </a:lnTo>
                  <a:lnTo>
                    <a:pt x="585" y="0"/>
                  </a:lnTo>
                  <a:lnTo>
                    <a:pt x="580" y="1"/>
                  </a:lnTo>
                  <a:lnTo>
                    <a:pt x="576" y="2"/>
                  </a:lnTo>
                  <a:lnTo>
                    <a:pt x="572" y="5"/>
                  </a:lnTo>
                  <a:lnTo>
                    <a:pt x="569" y="8"/>
                  </a:lnTo>
                  <a:lnTo>
                    <a:pt x="166" y="503"/>
                  </a:lnTo>
                  <a:lnTo>
                    <a:pt x="41" y="377"/>
                  </a:lnTo>
                  <a:lnTo>
                    <a:pt x="38" y="374"/>
                  </a:lnTo>
                  <a:lnTo>
                    <a:pt x="33" y="372"/>
                  </a:lnTo>
                  <a:lnTo>
                    <a:pt x="29" y="371"/>
                  </a:lnTo>
                  <a:lnTo>
                    <a:pt x="24" y="371"/>
                  </a:lnTo>
                  <a:lnTo>
                    <a:pt x="20" y="371"/>
                  </a:lnTo>
                  <a:lnTo>
                    <a:pt x="16" y="372"/>
                  </a:lnTo>
                  <a:lnTo>
                    <a:pt x="11" y="374"/>
                  </a:lnTo>
                  <a:lnTo>
                    <a:pt x="8" y="377"/>
                  </a:lnTo>
                  <a:lnTo>
                    <a:pt x="4" y="382"/>
                  </a:lnTo>
                  <a:lnTo>
                    <a:pt x="2" y="386"/>
                  </a:lnTo>
                  <a:lnTo>
                    <a:pt x="1" y="390"/>
                  </a:lnTo>
                  <a:lnTo>
                    <a:pt x="0" y="395"/>
                  </a:lnTo>
                  <a:lnTo>
                    <a:pt x="1" y="399"/>
                  </a:lnTo>
                  <a:lnTo>
                    <a:pt x="2" y="404"/>
                  </a:lnTo>
                  <a:lnTo>
                    <a:pt x="4" y="408"/>
                  </a:lnTo>
                  <a:lnTo>
                    <a:pt x="8" y="412"/>
                  </a:lnTo>
                  <a:lnTo>
                    <a:pt x="151" y="556"/>
                  </a:lnTo>
                  <a:lnTo>
                    <a:pt x="155" y="558"/>
                  </a:lnTo>
                  <a:lnTo>
                    <a:pt x="159" y="560"/>
                  </a:lnTo>
                  <a:lnTo>
                    <a:pt x="164" y="562"/>
                  </a:lnTo>
                  <a:lnTo>
                    <a:pt x="168" y="562"/>
                  </a:lnTo>
                  <a:lnTo>
                    <a:pt x="169" y="562"/>
                  </a:lnTo>
                  <a:lnTo>
                    <a:pt x="169" y="562"/>
                  </a:lnTo>
                  <a:lnTo>
                    <a:pt x="175" y="562"/>
                  </a:lnTo>
                  <a:lnTo>
                    <a:pt x="179" y="559"/>
                  </a:lnTo>
                  <a:lnTo>
                    <a:pt x="183" y="557"/>
                  </a:lnTo>
                  <a:lnTo>
                    <a:pt x="187" y="554"/>
                  </a:lnTo>
                  <a:lnTo>
                    <a:pt x="606" y="38"/>
                  </a:lnTo>
                  <a:lnTo>
                    <a:pt x="609" y="34"/>
                  </a:lnTo>
                  <a:lnTo>
                    <a:pt x="611" y="29"/>
                  </a:lnTo>
                  <a:lnTo>
                    <a:pt x="611" y="25"/>
                  </a:lnTo>
                  <a:lnTo>
                    <a:pt x="611" y="20"/>
                  </a:lnTo>
                  <a:lnTo>
                    <a:pt x="611" y="16"/>
                  </a:lnTo>
                  <a:lnTo>
                    <a:pt x="609" y="12"/>
                  </a:lnTo>
                  <a:lnTo>
                    <a:pt x="606" y="8"/>
                  </a:lnTo>
                  <a:lnTo>
                    <a:pt x="602" y="5"/>
                  </a:lnTo>
                  <a:close/>
                </a:path>
              </a:pathLst>
            </a:custGeom>
            <a:solidFill>
              <a:schemeClr val="accent1"/>
            </a:solidFill>
            <a:ln w="19050">
              <a:solidFill>
                <a:schemeClr val="accent1"/>
              </a:solidFill>
            </a:ln>
          </p:spPr>
          <p:txBody>
            <a:bodyPr vert="horz" wrap="square" lIns="91440" tIns="45720" rIns="91440" bIns="45720" numCol="1" anchor="t" anchorCtr="0" compatLnSpc="1">
              <a:normAutofit fontScale="925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000000"/>
                </a:solidFill>
                <a:effectLst/>
                <a:uLnTx/>
                <a:uFillTx/>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down)">
                                      <p:cBhvr>
                                        <p:cTn id="14" dur="500"/>
                                        <p:tgtEl>
                                          <p:spTgt spid="7"/>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111"/>
                                        </p:tgtEl>
                                        <p:attrNameLst>
                                          <p:attrName>style.visibility</p:attrName>
                                        </p:attrNameLst>
                                      </p:cBhvr>
                                      <p:to>
                                        <p:strVal val="visible"/>
                                      </p:to>
                                    </p:set>
                                    <p:animEffect transition="in" filter="barn(inVertical)">
                                      <p:cBhvr>
                                        <p:cTn id="18" dur="500"/>
                                        <p:tgtEl>
                                          <p:spTgt spid="111"/>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112"/>
                                        </p:tgtEl>
                                        <p:attrNameLst>
                                          <p:attrName>style.visibility</p:attrName>
                                        </p:attrNameLst>
                                      </p:cBhvr>
                                      <p:to>
                                        <p:strVal val="visible"/>
                                      </p:to>
                                    </p:set>
                                    <p:animEffect transition="in" filter="barn(inVertical)">
                                      <p:cBhvr>
                                        <p:cTn id="22" dur="500"/>
                                        <p:tgtEl>
                                          <p:spTgt spid="112"/>
                                        </p:tgtEl>
                                      </p:cBhvr>
                                    </p:animEffect>
                                  </p:childTnLst>
                                </p:cTn>
                              </p:par>
                            </p:childTnLst>
                          </p:cTn>
                        </p:par>
                        <p:par>
                          <p:cTn id="23" fill="hold">
                            <p:stCondLst>
                              <p:cond delay="2000"/>
                            </p:stCondLst>
                            <p:childTnLst>
                              <p:par>
                                <p:cTn id="24" presetID="16" presetClass="entr" presetSubtype="21" fill="hold" nodeType="afterEffect">
                                  <p:stCondLst>
                                    <p:cond delay="0"/>
                                  </p:stCondLst>
                                  <p:childTnLst>
                                    <p:set>
                                      <p:cBhvr>
                                        <p:cTn id="25" dur="1" fill="hold">
                                          <p:stCondLst>
                                            <p:cond delay="0"/>
                                          </p:stCondLst>
                                        </p:cTn>
                                        <p:tgtEl>
                                          <p:spTgt spid="113"/>
                                        </p:tgtEl>
                                        <p:attrNameLst>
                                          <p:attrName>style.visibility</p:attrName>
                                        </p:attrNameLst>
                                      </p:cBhvr>
                                      <p:to>
                                        <p:strVal val="visible"/>
                                      </p:to>
                                    </p:set>
                                    <p:animEffect transition="in" filter="barn(inVertical)">
                                      <p:cBhvr>
                                        <p:cTn id="26"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ï$ḻîḋe"/>
          <p:cNvSpPr/>
          <p:nvPr/>
        </p:nvSpPr>
        <p:spPr>
          <a:xfrm>
            <a:off x="0" y="4004954"/>
            <a:ext cx="12192000" cy="2250291"/>
          </a:xfrm>
          <a:prstGeom prst="rect">
            <a:avLst/>
          </a:prstGeom>
          <a:solidFill>
            <a:srgbClr val="FF6C4B"/>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4400"/>
            <a:endParaRPr lang="zh-CN" altLang="en-US" sz="2800" b="1" i="1">
              <a:solidFill>
                <a:schemeClr val="tx1"/>
              </a:solidFill>
              <a:latin typeface="微软雅黑" panose="020B0503020204020204" pitchFamily="34" charset="-122"/>
              <a:ea typeface="微软雅黑" panose="020B0503020204020204" pitchFamily="34" charset="-122"/>
            </a:endParaRPr>
          </a:p>
        </p:txBody>
      </p:sp>
      <p:grpSp>
        <p:nvGrpSpPr>
          <p:cNvPr id="25" name="组合 24"/>
          <p:cNvGrpSpPr/>
          <p:nvPr/>
        </p:nvGrpSpPr>
        <p:grpSpPr>
          <a:xfrm>
            <a:off x="673100" y="2156224"/>
            <a:ext cx="2722126" cy="3270124"/>
            <a:chOff x="673100" y="2156224"/>
            <a:chExt cx="2722126" cy="3270124"/>
          </a:xfrm>
        </p:grpSpPr>
        <p:sp>
          <p:nvSpPr>
            <p:cNvPr id="11" name="ïŝlîďê"/>
            <p:cNvSpPr/>
            <p:nvPr/>
          </p:nvSpPr>
          <p:spPr>
            <a:xfrm>
              <a:off x="673100" y="2639853"/>
              <a:ext cx="2722126" cy="1528064"/>
            </a:xfrm>
            <a:custGeom>
              <a:avLst/>
              <a:gdLst>
                <a:gd name="connsiteX0" fmla="*/ 1814106 w 3628212"/>
                <a:gd name="connsiteY0" fmla="*/ 0 h 2036693"/>
                <a:gd name="connsiteX1" fmla="*/ 3628212 w 3628212"/>
                <a:gd name="connsiteY1" fmla="*/ 1814106 h 2036693"/>
                <a:gd name="connsiteX2" fmla="*/ 3605774 w 3628212"/>
                <a:gd name="connsiteY2" fmla="*/ 2036693 h 2036693"/>
                <a:gd name="connsiteX3" fmla="*/ 22439 w 3628212"/>
                <a:gd name="connsiteY3" fmla="*/ 2036693 h 2036693"/>
                <a:gd name="connsiteX4" fmla="*/ 0 w 3628212"/>
                <a:gd name="connsiteY4" fmla="*/ 1814106 h 2036693"/>
                <a:gd name="connsiteX5" fmla="*/ 1814106 w 3628212"/>
                <a:gd name="connsiteY5" fmla="*/ 0 h 20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8212" h="2036693">
                  <a:moveTo>
                    <a:pt x="1814106" y="0"/>
                  </a:moveTo>
                  <a:cubicBezTo>
                    <a:pt x="2816009" y="0"/>
                    <a:pt x="3628212" y="812203"/>
                    <a:pt x="3628212" y="1814106"/>
                  </a:cubicBezTo>
                  <a:lnTo>
                    <a:pt x="3605774" y="2036693"/>
                  </a:lnTo>
                  <a:lnTo>
                    <a:pt x="22439" y="2036693"/>
                  </a:lnTo>
                  <a:lnTo>
                    <a:pt x="0" y="1814106"/>
                  </a:lnTo>
                  <a:cubicBezTo>
                    <a:pt x="0" y="812203"/>
                    <a:pt x="812203" y="0"/>
                    <a:pt x="1814106" y="0"/>
                  </a:cubicBezTo>
                  <a:close/>
                </a:path>
              </a:pathLst>
            </a:cu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sz="2800" b="1" i="1" u="sng" dirty="0">
                  <a:solidFill>
                    <a:schemeClr val="tx1"/>
                  </a:solidFill>
                  <a:latin typeface="微软雅黑" panose="020B0503020204020204" pitchFamily="34" charset="-122"/>
                  <a:ea typeface="微软雅黑" panose="020B0503020204020204" pitchFamily="34" charset="-122"/>
                </a:rPr>
                <a:t>01.</a:t>
              </a:r>
            </a:p>
          </p:txBody>
        </p:sp>
        <p:sp>
          <p:nvSpPr>
            <p:cNvPr id="12" name="ïṡḷîḓè"/>
            <p:cNvSpPr/>
            <p:nvPr/>
          </p:nvSpPr>
          <p:spPr bwMode="auto">
            <a:xfrm>
              <a:off x="763723" y="4167917"/>
              <a:ext cx="2540881" cy="125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en-US" altLang="zh-CN" sz="1400" dirty="0">
                  <a:solidFill>
                    <a:schemeClr val="bg1"/>
                  </a:solidFill>
                  <a:latin typeface="微软雅黑" panose="020B0503020204020204" pitchFamily="34" charset="-122"/>
                  <a:ea typeface="微软雅黑" panose="020B0503020204020204" pitchFamily="34" charset="-122"/>
                </a:rPr>
                <a:t>1     </a:t>
              </a:r>
              <a:r>
                <a:rPr lang="zh-CN" altLang="en-US" sz="1400" dirty="0">
                  <a:solidFill>
                    <a:schemeClr val="bg1"/>
                  </a:solidFill>
                  <a:latin typeface="微软雅黑" panose="020B0503020204020204" pitchFamily="34" charset="-122"/>
                  <a:ea typeface="微软雅黑" panose="020B0503020204020204" pitchFamily="34" charset="-122"/>
                </a:rPr>
                <a:t>有得力的员工加入；</a:t>
              </a:r>
            </a:p>
          </p:txBody>
        </p:sp>
        <p:sp>
          <p:nvSpPr>
            <p:cNvPr id="13" name="íş1îḍê"/>
            <p:cNvSpPr/>
            <p:nvPr/>
          </p:nvSpPr>
          <p:spPr>
            <a:xfrm>
              <a:off x="1739925" y="2156224"/>
              <a:ext cx="588476" cy="477157"/>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i="1">
                <a:solidFill>
                  <a:schemeClr val="tx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3380991" y="2156224"/>
            <a:ext cx="2722126" cy="3270124"/>
            <a:chOff x="3380991" y="2156224"/>
            <a:chExt cx="2722126" cy="3270124"/>
          </a:xfrm>
        </p:grpSpPr>
        <p:sp>
          <p:nvSpPr>
            <p:cNvPr id="14" name="îṩḻíďé"/>
            <p:cNvSpPr/>
            <p:nvPr/>
          </p:nvSpPr>
          <p:spPr>
            <a:xfrm>
              <a:off x="3380991" y="2639853"/>
              <a:ext cx="2722126" cy="1528064"/>
            </a:xfrm>
            <a:custGeom>
              <a:avLst/>
              <a:gdLst>
                <a:gd name="connsiteX0" fmla="*/ 1814106 w 3628212"/>
                <a:gd name="connsiteY0" fmla="*/ 0 h 2036693"/>
                <a:gd name="connsiteX1" fmla="*/ 3628212 w 3628212"/>
                <a:gd name="connsiteY1" fmla="*/ 1814106 h 2036693"/>
                <a:gd name="connsiteX2" fmla="*/ 3605774 w 3628212"/>
                <a:gd name="connsiteY2" fmla="*/ 2036693 h 2036693"/>
                <a:gd name="connsiteX3" fmla="*/ 22439 w 3628212"/>
                <a:gd name="connsiteY3" fmla="*/ 2036693 h 2036693"/>
                <a:gd name="connsiteX4" fmla="*/ 0 w 3628212"/>
                <a:gd name="connsiteY4" fmla="*/ 1814106 h 2036693"/>
                <a:gd name="connsiteX5" fmla="*/ 1814106 w 3628212"/>
                <a:gd name="connsiteY5" fmla="*/ 0 h 20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8212" h="2036693">
                  <a:moveTo>
                    <a:pt x="1814106" y="0"/>
                  </a:moveTo>
                  <a:cubicBezTo>
                    <a:pt x="2816009" y="0"/>
                    <a:pt x="3628212" y="812203"/>
                    <a:pt x="3628212" y="1814106"/>
                  </a:cubicBezTo>
                  <a:lnTo>
                    <a:pt x="3605774" y="2036693"/>
                  </a:lnTo>
                  <a:lnTo>
                    <a:pt x="22439" y="2036693"/>
                  </a:lnTo>
                  <a:lnTo>
                    <a:pt x="0" y="1814106"/>
                  </a:lnTo>
                  <a:cubicBezTo>
                    <a:pt x="0" y="812203"/>
                    <a:pt x="812203" y="0"/>
                    <a:pt x="1814106" y="0"/>
                  </a:cubicBezTo>
                  <a:close/>
                </a:path>
              </a:pathLst>
            </a:cu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sz="2800" b="1" i="1" u="sng" dirty="0">
                  <a:solidFill>
                    <a:schemeClr val="tx1"/>
                  </a:solidFill>
                  <a:latin typeface="微软雅黑" panose="020B0503020204020204" pitchFamily="34" charset="-122"/>
                  <a:ea typeface="微软雅黑" panose="020B0503020204020204" pitchFamily="34" charset="-122"/>
                </a:rPr>
                <a:t>02.</a:t>
              </a:r>
            </a:p>
          </p:txBody>
        </p:sp>
        <p:sp>
          <p:nvSpPr>
            <p:cNvPr id="15" name="iś1iḍê"/>
            <p:cNvSpPr/>
            <p:nvPr/>
          </p:nvSpPr>
          <p:spPr bwMode="auto">
            <a:xfrm>
              <a:off x="3471614" y="4167917"/>
              <a:ext cx="2540881" cy="125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不提倡注重个人表现；</a:t>
              </a:r>
            </a:p>
          </p:txBody>
        </p:sp>
        <p:sp>
          <p:nvSpPr>
            <p:cNvPr id="16" name="ïşļîďe"/>
            <p:cNvSpPr/>
            <p:nvPr/>
          </p:nvSpPr>
          <p:spPr>
            <a:xfrm>
              <a:off x="4447816" y="2156224"/>
              <a:ext cx="588476" cy="477157"/>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i="1">
                <a:solidFill>
                  <a:schemeClr val="tx1"/>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6088882" y="2156224"/>
            <a:ext cx="2722126" cy="3270124"/>
            <a:chOff x="6088882" y="2156224"/>
            <a:chExt cx="2722126" cy="3270124"/>
          </a:xfrm>
        </p:grpSpPr>
        <p:sp>
          <p:nvSpPr>
            <p:cNvPr id="17" name="iṧļïḓe"/>
            <p:cNvSpPr/>
            <p:nvPr/>
          </p:nvSpPr>
          <p:spPr>
            <a:xfrm>
              <a:off x="6088882" y="2639853"/>
              <a:ext cx="2722126" cy="1528064"/>
            </a:xfrm>
            <a:custGeom>
              <a:avLst/>
              <a:gdLst>
                <a:gd name="connsiteX0" fmla="*/ 1814106 w 3628212"/>
                <a:gd name="connsiteY0" fmla="*/ 0 h 2036693"/>
                <a:gd name="connsiteX1" fmla="*/ 3628212 w 3628212"/>
                <a:gd name="connsiteY1" fmla="*/ 1814106 h 2036693"/>
                <a:gd name="connsiteX2" fmla="*/ 3605774 w 3628212"/>
                <a:gd name="connsiteY2" fmla="*/ 2036693 h 2036693"/>
                <a:gd name="connsiteX3" fmla="*/ 22439 w 3628212"/>
                <a:gd name="connsiteY3" fmla="*/ 2036693 h 2036693"/>
                <a:gd name="connsiteX4" fmla="*/ 0 w 3628212"/>
                <a:gd name="connsiteY4" fmla="*/ 1814106 h 2036693"/>
                <a:gd name="connsiteX5" fmla="*/ 1814106 w 3628212"/>
                <a:gd name="connsiteY5" fmla="*/ 0 h 20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8212" h="2036693">
                  <a:moveTo>
                    <a:pt x="1814106" y="0"/>
                  </a:moveTo>
                  <a:cubicBezTo>
                    <a:pt x="2816009" y="0"/>
                    <a:pt x="3628212" y="812203"/>
                    <a:pt x="3628212" y="1814106"/>
                  </a:cubicBezTo>
                  <a:lnTo>
                    <a:pt x="3605774" y="2036693"/>
                  </a:lnTo>
                  <a:lnTo>
                    <a:pt x="22439" y="2036693"/>
                  </a:lnTo>
                  <a:lnTo>
                    <a:pt x="0" y="1814106"/>
                  </a:lnTo>
                  <a:cubicBezTo>
                    <a:pt x="0" y="812203"/>
                    <a:pt x="812203" y="0"/>
                    <a:pt x="1814106" y="0"/>
                  </a:cubicBezTo>
                  <a:close/>
                </a:path>
              </a:pathLst>
            </a:cu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sz="2800" b="1" i="1" u="sng" dirty="0">
                  <a:solidFill>
                    <a:schemeClr val="tx1"/>
                  </a:solidFill>
                  <a:latin typeface="微软雅黑" panose="020B0503020204020204" pitchFamily="34" charset="-122"/>
                  <a:ea typeface="微软雅黑" panose="020B0503020204020204" pitchFamily="34" charset="-122"/>
                </a:rPr>
                <a:t>03.</a:t>
              </a:r>
            </a:p>
          </p:txBody>
        </p:sp>
        <p:sp>
          <p:nvSpPr>
            <p:cNvPr id="18" name="îṡľîḋè"/>
            <p:cNvSpPr/>
            <p:nvPr/>
          </p:nvSpPr>
          <p:spPr bwMode="auto">
            <a:xfrm>
              <a:off x="6179505" y="4167917"/>
              <a:ext cx="2540881" cy="125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正确对待成功和失败； </a:t>
              </a:r>
              <a:endParaRPr lang="en-US" altLang="zh-CN" sz="1400" dirty="0">
                <a:solidFill>
                  <a:schemeClr val="bg1"/>
                </a:solidFill>
                <a:latin typeface="微软雅黑" panose="020B0503020204020204" pitchFamily="34" charset="-122"/>
                <a:ea typeface="微软雅黑" panose="020B0503020204020204" pitchFamily="34" charset="-122"/>
              </a:endParaRPr>
            </a:p>
          </p:txBody>
        </p:sp>
        <p:sp>
          <p:nvSpPr>
            <p:cNvPr id="19" name="ïṣľíḋe"/>
            <p:cNvSpPr/>
            <p:nvPr/>
          </p:nvSpPr>
          <p:spPr>
            <a:xfrm>
              <a:off x="7155707" y="2156224"/>
              <a:ext cx="588476" cy="477157"/>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i="1">
                <a:solidFill>
                  <a:schemeClr val="tx1"/>
                </a:solidFill>
                <a:latin typeface="微软雅黑" panose="020B0503020204020204" pitchFamily="34" charset="-122"/>
                <a:ea typeface="微软雅黑" panose="020B0503020204020204" pitchFamily="34" charset="-122"/>
              </a:endParaRPr>
            </a:p>
          </p:txBody>
        </p:sp>
      </p:grpSp>
      <p:grpSp>
        <p:nvGrpSpPr>
          <p:cNvPr id="28" name="组合 27"/>
          <p:cNvGrpSpPr/>
          <p:nvPr/>
        </p:nvGrpSpPr>
        <p:grpSpPr>
          <a:xfrm>
            <a:off x="8796774" y="2156224"/>
            <a:ext cx="2722126" cy="3270124"/>
            <a:chOff x="8796774" y="2156224"/>
            <a:chExt cx="2722126" cy="3270124"/>
          </a:xfrm>
        </p:grpSpPr>
        <p:sp>
          <p:nvSpPr>
            <p:cNvPr id="20" name="iṩḻîḑé"/>
            <p:cNvSpPr/>
            <p:nvPr/>
          </p:nvSpPr>
          <p:spPr>
            <a:xfrm>
              <a:off x="8796774" y="2639853"/>
              <a:ext cx="2722126" cy="1528064"/>
            </a:xfrm>
            <a:custGeom>
              <a:avLst/>
              <a:gdLst>
                <a:gd name="connsiteX0" fmla="*/ 1814106 w 3628212"/>
                <a:gd name="connsiteY0" fmla="*/ 0 h 2036693"/>
                <a:gd name="connsiteX1" fmla="*/ 3628212 w 3628212"/>
                <a:gd name="connsiteY1" fmla="*/ 1814106 h 2036693"/>
                <a:gd name="connsiteX2" fmla="*/ 3605774 w 3628212"/>
                <a:gd name="connsiteY2" fmla="*/ 2036693 h 2036693"/>
                <a:gd name="connsiteX3" fmla="*/ 22439 w 3628212"/>
                <a:gd name="connsiteY3" fmla="*/ 2036693 h 2036693"/>
                <a:gd name="connsiteX4" fmla="*/ 0 w 3628212"/>
                <a:gd name="connsiteY4" fmla="*/ 1814106 h 2036693"/>
                <a:gd name="connsiteX5" fmla="*/ 1814106 w 3628212"/>
                <a:gd name="connsiteY5" fmla="*/ 0 h 2036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8212" h="2036693">
                  <a:moveTo>
                    <a:pt x="1814106" y="0"/>
                  </a:moveTo>
                  <a:cubicBezTo>
                    <a:pt x="2816009" y="0"/>
                    <a:pt x="3628212" y="812203"/>
                    <a:pt x="3628212" y="1814106"/>
                  </a:cubicBezTo>
                  <a:lnTo>
                    <a:pt x="3605774" y="2036693"/>
                  </a:lnTo>
                  <a:lnTo>
                    <a:pt x="22439" y="2036693"/>
                  </a:lnTo>
                  <a:lnTo>
                    <a:pt x="0" y="1814106"/>
                  </a:lnTo>
                  <a:cubicBezTo>
                    <a:pt x="0" y="812203"/>
                    <a:pt x="812203" y="0"/>
                    <a:pt x="1814106" y="0"/>
                  </a:cubicBezTo>
                  <a:close/>
                </a:path>
              </a:pathLst>
            </a:custGeom>
            <a:solidFill>
              <a:schemeClr val="bg1"/>
            </a:solidFill>
            <a:ln w="3175">
              <a:noFill/>
              <a:prstDash val="solid"/>
              <a:round/>
            </a:ln>
            <a:effectLst>
              <a:outerShdw blurRad="127000" sx="101000" sy="101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a:spcBef>
                  <a:spcPct val="0"/>
                </a:spcBef>
              </a:pPr>
              <a:r>
                <a:rPr lang="en-US" altLang="zh-CN" sz="2800" b="1" i="1" u="sng" dirty="0">
                  <a:solidFill>
                    <a:schemeClr val="tx1"/>
                  </a:solidFill>
                  <a:latin typeface="微软雅黑" panose="020B0503020204020204" pitchFamily="34" charset="-122"/>
                  <a:ea typeface="微软雅黑" panose="020B0503020204020204" pitchFamily="34" charset="-122"/>
                </a:rPr>
                <a:t>04.</a:t>
              </a:r>
            </a:p>
          </p:txBody>
        </p:sp>
        <p:sp>
          <p:nvSpPr>
            <p:cNvPr id="21" name="îŝḻïḓê"/>
            <p:cNvSpPr/>
            <p:nvPr/>
          </p:nvSpPr>
          <p:spPr bwMode="auto">
            <a:xfrm>
              <a:off x="8887397" y="4167917"/>
              <a:ext cx="2540881" cy="1258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在团队成员能够为团体利益牺牲个人利益；</a:t>
              </a:r>
            </a:p>
          </p:txBody>
        </p:sp>
        <p:sp>
          <p:nvSpPr>
            <p:cNvPr id="22" name="îṧḻïḍé"/>
            <p:cNvSpPr/>
            <p:nvPr/>
          </p:nvSpPr>
          <p:spPr>
            <a:xfrm>
              <a:off x="9863599" y="2156224"/>
              <a:ext cx="588476" cy="477157"/>
            </a:xfrm>
            <a:custGeom>
              <a:avLst/>
              <a:gdLst>
                <a:gd name="connsiteX0" fmla="*/ 301723 w 609652"/>
                <a:gd name="connsiteY0" fmla="*/ 440097 h 494328"/>
                <a:gd name="connsiteX1" fmla="*/ 594166 w 609652"/>
                <a:gd name="connsiteY1" fmla="*/ 440500 h 494328"/>
                <a:gd name="connsiteX2" fmla="*/ 602017 w 609652"/>
                <a:gd name="connsiteY2" fmla="*/ 443617 h 494328"/>
                <a:gd name="connsiteX3" fmla="*/ 609545 w 609652"/>
                <a:gd name="connsiteY3" fmla="*/ 453290 h 494328"/>
                <a:gd name="connsiteX4" fmla="*/ 609652 w 609652"/>
                <a:gd name="connsiteY4" fmla="*/ 476291 h 494328"/>
                <a:gd name="connsiteX5" fmla="*/ 598683 w 609652"/>
                <a:gd name="connsiteY5" fmla="*/ 487254 h 494328"/>
                <a:gd name="connsiteX6" fmla="*/ 10005 w 609652"/>
                <a:gd name="connsiteY6" fmla="*/ 486717 h 494328"/>
                <a:gd name="connsiteX7" fmla="*/ 541 w 609652"/>
                <a:gd name="connsiteY7" fmla="*/ 477151 h 494328"/>
                <a:gd name="connsiteX8" fmla="*/ 4 w 609652"/>
                <a:gd name="connsiteY8" fmla="*/ 453505 h 494328"/>
                <a:gd name="connsiteX9" fmla="*/ 5703 w 609652"/>
                <a:gd name="connsiteY9" fmla="*/ 447056 h 494328"/>
                <a:gd name="connsiteX10" fmla="*/ 9682 w 609652"/>
                <a:gd name="connsiteY10" fmla="*/ 445659 h 494328"/>
                <a:gd name="connsiteX11" fmla="*/ 301723 w 609652"/>
                <a:gd name="connsiteY11" fmla="*/ 440097 h 494328"/>
                <a:gd name="connsiteX12" fmla="*/ 322560 w 609652"/>
                <a:gd name="connsiteY12" fmla="*/ 290718 h 494328"/>
                <a:gd name="connsiteX13" fmla="*/ 431324 w 609652"/>
                <a:gd name="connsiteY13" fmla="*/ 295671 h 494328"/>
                <a:gd name="connsiteX14" fmla="*/ 436809 w 609652"/>
                <a:gd name="connsiteY14" fmla="*/ 307590 h 494328"/>
                <a:gd name="connsiteX15" fmla="*/ 439498 w 609652"/>
                <a:gd name="connsiteY15" fmla="*/ 348929 h 494328"/>
                <a:gd name="connsiteX16" fmla="*/ 437239 w 609652"/>
                <a:gd name="connsiteY16" fmla="*/ 389195 h 494328"/>
                <a:gd name="connsiteX17" fmla="*/ 436594 w 609652"/>
                <a:gd name="connsiteY17" fmla="*/ 407342 h 494328"/>
                <a:gd name="connsiteX18" fmla="*/ 436917 w 609652"/>
                <a:gd name="connsiteY18" fmla="*/ 408631 h 494328"/>
                <a:gd name="connsiteX19" fmla="*/ 437885 w 609652"/>
                <a:gd name="connsiteY19" fmla="*/ 426025 h 494328"/>
                <a:gd name="connsiteX20" fmla="*/ 437239 w 609652"/>
                <a:gd name="connsiteY20" fmla="*/ 427743 h 494328"/>
                <a:gd name="connsiteX21" fmla="*/ 437239 w 609652"/>
                <a:gd name="connsiteY21" fmla="*/ 427851 h 494328"/>
                <a:gd name="connsiteX22" fmla="*/ 430356 w 609652"/>
                <a:gd name="connsiteY22" fmla="*/ 434723 h 494328"/>
                <a:gd name="connsiteX23" fmla="*/ 428850 w 609652"/>
                <a:gd name="connsiteY23" fmla="*/ 434938 h 494328"/>
                <a:gd name="connsiteX24" fmla="*/ 427129 w 609652"/>
                <a:gd name="connsiteY24" fmla="*/ 434723 h 494328"/>
                <a:gd name="connsiteX25" fmla="*/ 210946 w 609652"/>
                <a:gd name="connsiteY25" fmla="*/ 430750 h 494328"/>
                <a:gd name="connsiteX26" fmla="*/ 209655 w 609652"/>
                <a:gd name="connsiteY26" fmla="*/ 424307 h 494328"/>
                <a:gd name="connsiteX27" fmla="*/ 207181 w 609652"/>
                <a:gd name="connsiteY27" fmla="*/ 378887 h 494328"/>
                <a:gd name="connsiteX28" fmla="*/ 207504 w 609652"/>
                <a:gd name="connsiteY28" fmla="*/ 302650 h 494328"/>
                <a:gd name="connsiteX29" fmla="*/ 212667 w 609652"/>
                <a:gd name="connsiteY29" fmla="*/ 296101 h 494328"/>
                <a:gd name="connsiteX30" fmla="*/ 214280 w 609652"/>
                <a:gd name="connsiteY30" fmla="*/ 295027 h 494328"/>
                <a:gd name="connsiteX31" fmla="*/ 322560 w 609652"/>
                <a:gd name="connsiteY31" fmla="*/ 290718 h 494328"/>
                <a:gd name="connsiteX32" fmla="*/ 248606 w 609652"/>
                <a:gd name="connsiteY32" fmla="*/ 220922 h 494328"/>
                <a:gd name="connsiteX33" fmla="*/ 253768 w 609652"/>
                <a:gd name="connsiteY33" fmla="*/ 222640 h 494328"/>
                <a:gd name="connsiteX34" fmla="*/ 258931 w 609652"/>
                <a:gd name="connsiteY34" fmla="*/ 224144 h 494328"/>
                <a:gd name="connsiteX35" fmla="*/ 385627 w 609652"/>
                <a:gd name="connsiteY35" fmla="*/ 222425 h 494328"/>
                <a:gd name="connsiteX36" fmla="*/ 396382 w 609652"/>
                <a:gd name="connsiteY36" fmla="*/ 222318 h 494328"/>
                <a:gd name="connsiteX37" fmla="*/ 489306 w 609652"/>
                <a:gd name="connsiteY37" fmla="*/ 285892 h 494328"/>
                <a:gd name="connsiteX38" fmla="*/ 538780 w 609652"/>
                <a:gd name="connsiteY38" fmla="*/ 421203 h 494328"/>
                <a:gd name="connsiteX39" fmla="*/ 536306 w 609652"/>
                <a:gd name="connsiteY39" fmla="*/ 423888 h 494328"/>
                <a:gd name="connsiteX40" fmla="*/ 532650 w 609652"/>
                <a:gd name="connsiteY40" fmla="*/ 427324 h 494328"/>
                <a:gd name="connsiteX41" fmla="*/ 494791 w 609652"/>
                <a:gd name="connsiteY41" fmla="*/ 428720 h 494328"/>
                <a:gd name="connsiteX42" fmla="*/ 458977 w 609652"/>
                <a:gd name="connsiteY42" fmla="*/ 428720 h 494328"/>
                <a:gd name="connsiteX43" fmla="*/ 450158 w 609652"/>
                <a:gd name="connsiteY43" fmla="*/ 423029 h 494328"/>
                <a:gd name="connsiteX44" fmla="*/ 451556 w 609652"/>
                <a:gd name="connsiteY44" fmla="*/ 353977 h 494328"/>
                <a:gd name="connsiteX45" fmla="*/ 434778 w 609652"/>
                <a:gd name="connsiteY45" fmla="*/ 280630 h 494328"/>
                <a:gd name="connsiteX46" fmla="*/ 321741 w 609652"/>
                <a:gd name="connsiteY46" fmla="*/ 278805 h 494328"/>
                <a:gd name="connsiteX47" fmla="*/ 195476 w 609652"/>
                <a:gd name="connsiteY47" fmla="*/ 286966 h 494328"/>
                <a:gd name="connsiteX48" fmla="*/ 191173 w 609652"/>
                <a:gd name="connsiteY48" fmla="*/ 352903 h 494328"/>
                <a:gd name="connsiteX49" fmla="*/ 190743 w 609652"/>
                <a:gd name="connsiteY49" fmla="*/ 426895 h 494328"/>
                <a:gd name="connsiteX50" fmla="*/ 189668 w 609652"/>
                <a:gd name="connsiteY50" fmla="*/ 428935 h 494328"/>
                <a:gd name="connsiteX51" fmla="*/ 181494 w 609652"/>
                <a:gd name="connsiteY51" fmla="*/ 434627 h 494328"/>
                <a:gd name="connsiteX52" fmla="*/ 156004 w 609652"/>
                <a:gd name="connsiteY52" fmla="*/ 434734 h 494328"/>
                <a:gd name="connsiteX53" fmla="*/ 128686 w 609652"/>
                <a:gd name="connsiteY53" fmla="*/ 433982 h 494328"/>
                <a:gd name="connsiteX54" fmla="*/ 128686 w 609652"/>
                <a:gd name="connsiteY54" fmla="*/ 433875 h 494328"/>
                <a:gd name="connsiteX55" fmla="*/ 119544 w 609652"/>
                <a:gd name="connsiteY55" fmla="*/ 428828 h 494328"/>
                <a:gd name="connsiteX56" fmla="*/ 111693 w 609652"/>
                <a:gd name="connsiteY56" fmla="*/ 412719 h 494328"/>
                <a:gd name="connsiteX57" fmla="*/ 83514 w 609652"/>
                <a:gd name="connsiteY57" fmla="*/ 408316 h 494328"/>
                <a:gd name="connsiteX58" fmla="*/ 67704 w 609652"/>
                <a:gd name="connsiteY58" fmla="*/ 425928 h 494328"/>
                <a:gd name="connsiteX59" fmla="*/ 59853 w 609652"/>
                <a:gd name="connsiteY59" fmla="*/ 429042 h 494328"/>
                <a:gd name="connsiteX60" fmla="*/ 55659 w 609652"/>
                <a:gd name="connsiteY60" fmla="*/ 428720 h 494328"/>
                <a:gd name="connsiteX61" fmla="*/ 52647 w 609652"/>
                <a:gd name="connsiteY61" fmla="*/ 386087 h 494328"/>
                <a:gd name="connsiteX62" fmla="*/ 69855 w 609652"/>
                <a:gd name="connsiteY62" fmla="*/ 370837 h 494328"/>
                <a:gd name="connsiteX63" fmla="*/ 106100 w 609652"/>
                <a:gd name="connsiteY63" fmla="*/ 356447 h 494328"/>
                <a:gd name="connsiteX64" fmla="*/ 125675 w 609652"/>
                <a:gd name="connsiteY64" fmla="*/ 332714 h 494328"/>
                <a:gd name="connsiteX65" fmla="*/ 248606 w 609652"/>
                <a:gd name="connsiteY65" fmla="*/ 220922 h 494328"/>
                <a:gd name="connsiteX66" fmla="*/ 327555 w 609652"/>
                <a:gd name="connsiteY66" fmla="*/ 0 h 494328"/>
                <a:gd name="connsiteX67" fmla="*/ 306046 w 609652"/>
                <a:gd name="connsiteY67" fmla="*/ 221019 h 494328"/>
                <a:gd name="connsiteX68" fmla="*/ 302282 w 609652"/>
                <a:gd name="connsiteY68" fmla="*/ 219193 h 494328"/>
                <a:gd name="connsiteX69" fmla="*/ 327555 w 609652"/>
                <a:gd name="connsiteY69" fmla="*/ 0 h 494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609652" h="494328">
                  <a:moveTo>
                    <a:pt x="301723" y="440097"/>
                  </a:moveTo>
                  <a:cubicBezTo>
                    <a:pt x="399383" y="440822"/>
                    <a:pt x="497111" y="442542"/>
                    <a:pt x="594166" y="440500"/>
                  </a:cubicBezTo>
                  <a:cubicBezTo>
                    <a:pt x="597715" y="440392"/>
                    <a:pt x="600296" y="441682"/>
                    <a:pt x="602017" y="443617"/>
                  </a:cubicBezTo>
                  <a:cubicBezTo>
                    <a:pt x="606103" y="444692"/>
                    <a:pt x="609437" y="447916"/>
                    <a:pt x="609545" y="453290"/>
                  </a:cubicBezTo>
                  <a:cubicBezTo>
                    <a:pt x="609545" y="461029"/>
                    <a:pt x="609545" y="468660"/>
                    <a:pt x="609652" y="476291"/>
                  </a:cubicBezTo>
                  <a:cubicBezTo>
                    <a:pt x="609652" y="482633"/>
                    <a:pt x="604598" y="486824"/>
                    <a:pt x="598683" y="487254"/>
                  </a:cubicBezTo>
                  <a:cubicBezTo>
                    <a:pt x="402851" y="503269"/>
                    <a:pt x="206267" y="487147"/>
                    <a:pt x="10005" y="486717"/>
                  </a:cubicBezTo>
                  <a:cubicBezTo>
                    <a:pt x="4736" y="486717"/>
                    <a:pt x="649" y="482310"/>
                    <a:pt x="541" y="477151"/>
                  </a:cubicBezTo>
                  <a:lnTo>
                    <a:pt x="4" y="453505"/>
                  </a:lnTo>
                  <a:cubicBezTo>
                    <a:pt x="-104" y="449743"/>
                    <a:pt x="2692" y="447486"/>
                    <a:pt x="5703" y="447056"/>
                  </a:cubicBezTo>
                  <a:cubicBezTo>
                    <a:pt x="6779" y="446304"/>
                    <a:pt x="8069" y="445766"/>
                    <a:pt x="9682" y="445659"/>
                  </a:cubicBezTo>
                  <a:cubicBezTo>
                    <a:pt x="106469" y="439640"/>
                    <a:pt x="204062" y="439371"/>
                    <a:pt x="301723" y="440097"/>
                  </a:cubicBezTo>
                  <a:close/>
                  <a:moveTo>
                    <a:pt x="322560" y="290718"/>
                  </a:moveTo>
                  <a:cubicBezTo>
                    <a:pt x="359290" y="291752"/>
                    <a:pt x="396100" y="294329"/>
                    <a:pt x="431324" y="295671"/>
                  </a:cubicBezTo>
                  <a:cubicBezTo>
                    <a:pt x="438100" y="295993"/>
                    <a:pt x="439928" y="303509"/>
                    <a:pt x="436809" y="307590"/>
                  </a:cubicBezTo>
                  <a:cubicBezTo>
                    <a:pt x="443047" y="319938"/>
                    <a:pt x="440251" y="334971"/>
                    <a:pt x="439498" y="348929"/>
                  </a:cubicBezTo>
                  <a:cubicBezTo>
                    <a:pt x="438745" y="362351"/>
                    <a:pt x="437992" y="375773"/>
                    <a:pt x="437239" y="389195"/>
                  </a:cubicBezTo>
                  <a:cubicBezTo>
                    <a:pt x="436917" y="395638"/>
                    <a:pt x="437454" y="401866"/>
                    <a:pt x="436594" y="407342"/>
                  </a:cubicBezTo>
                  <a:cubicBezTo>
                    <a:pt x="436702" y="407772"/>
                    <a:pt x="436917" y="408094"/>
                    <a:pt x="436917" y="408631"/>
                  </a:cubicBezTo>
                  <a:cubicBezTo>
                    <a:pt x="437239" y="414429"/>
                    <a:pt x="437777" y="420227"/>
                    <a:pt x="437885" y="426025"/>
                  </a:cubicBezTo>
                  <a:cubicBezTo>
                    <a:pt x="437885" y="426777"/>
                    <a:pt x="437454" y="427099"/>
                    <a:pt x="437239" y="427743"/>
                  </a:cubicBezTo>
                  <a:lnTo>
                    <a:pt x="437239" y="427851"/>
                  </a:lnTo>
                  <a:cubicBezTo>
                    <a:pt x="437777" y="431931"/>
                    <a:pt x="433690" y="434294"/>
                    <a:pt x="430356" y="434723"/>
                  </a:cubicBezTo>
                  <a:cubicBezTo>
                    <a:pt x="429818" y="434830"/>
                    <a:pt x="429388" y="434830"/>
                    <a:pt x="428850" y="434938"/>
                  </a:cubicBezTo>
                  <a:cubicBezTo>
                    <a:pt x="428312" y="435045"/>
                    <a:pt x="427667" y="434830"/>
                    <a:pt x="427129" y="434723"/>
                  </a:cubicBezTo>
                  <a:cubicBezTo>
                    <a:pt x="357004" y="436763"/>
                    <a:pt x="280210" y="441595"/>
                    <a:pt x="210946" y="430750"/>
                  </a:cubicBezTo>
                  <a:cubicBezTo>
                    <a:pt x="207934" y="430320"/>
                    <a:pt x="207504" y="425918"/>
                    <a:pt x="209655" y="424307"/>
                  </a:cubicBezTo>
                  <a:cubicBezTo>
                    <a:pt x="205030" y="410026"/>
                    <a:pt x="207181" y="393598"/>
                    <a:pt x="207181" y="378887"/>
                  </a:cubicBezTo>
                  <a:cubicBezTo>
                    <a:pt x="207289" y="353439"/>
                    <a:pt x="207504" y="327991"/>
                    <a:pt x="207504" y="302650"/>
                  </a:cubicBezTo>
                  <a:cubicBezTo>
                    <a:pt x="207504" y="298892"/>
                    <a:pt x="209870" y="296745"/>
                    <a:pt x="212667" y="296101"/>
                  </a:cubicBezTo>
                  <a:cubicBezTo>
                    <a:pt x="213097" y="295671"/>
                    <a:pt x="213527" y="295134"/>
                    <a:pt x="214280" y="295027"/>
                  </a:cubicBezTo>
                  <a:cubicBezTo>
                    <a:pt x="249181" y="290195"/>
                    <a:pt x="285830" y="289685"/>
                    <a:pt x="322560" y="290718"/>
                  </a:cubicBezTo>
                  <a:close/>
                  <a:moveTo>
                    <a:pt x="248606" y="220922"/>
                  </a:moveTo>
                  <a:cubicBezTo>
                    <a:pt x="250757" y="220707"/>
                    <a:pt x="252478" y="221459"/>
                    <a:pt x="253768" y="222640"/>
                  </a:cubicBezTo>
                  <a:cubicBezTo>
                    <a:pt x="255597" y="222533"/>
                    <a:pt x="257425" y="222855"/>
                    <a:pt x="258931" y="224144"/>
                  </a:cubicBezTo>
                  <a:cubicBezTo>
                    <a:pt x="300123" y="257971"/>
                    <a:pt x="344757" y="259582"/>
                    <a:pt x="385627" y="222425"/>
                  </a:cubicBezTo>
                  <a:cubicBezTo>
                    <a:pt x="389176" y="219204"/>
                    <a:pt x="393478" y="219955"/>
                    <a:pt x="396382" y="222318"/>
                  </a:cubicBezTo>
                  <a:cubicBezTo>
                    <a:pt x="432519" y="209646"/>
                    <a:pt x="471560" y="260334"/>
                    <a:pt x="489306" y="285892"/>
                  </a:cubicBezTo>
                  <a:cubicBezTo>
                    <a:pt x="508020" y="312847"/>
                    <a:pt x="558139" y="387053"/>
                    <a:pt x="538780" y="421203"/>
                  </a:cubicBezTo>
                  <a:cubicBezTo>
                    <a:pt x="538135" y="422384"/>
                    <a:pt x="537167" y="423243"/>
                    <a:pt x="536306" y="423888"/>
                  </a:cubicBezTo>
                  <a:cubicBezTo>
                    <a:pt x="535769" y="425499"/>
                    <a:pt x="534801" y="426895"/>
                    <a:pt x="532650" y="427324"/>
                  </a:cubicBezTo>
                  <a:cubicBezTo>
                    <a:pt x="520496" y="430116"/>
                    <a:pt x="507267" y="428291"/>
                    <a:pt x="494791" y="428720"/>
                  </a:cubicBezTo>
                  <a:cubicBezTo>
                    <a:pt x="482853" y="429150"/>
                    <a:pt x="470700" y="430761"/>
                    <a:pt x="458977" y="428720"/>
                  </a:cubicBezTo>
                  <a:cubicBezTo>
                    <a:pt x="455212" y="430224"/>
                    <a:pt x="450050" y="428398"/>
                    <a:pt x="450158" y="423029"/>
                  </a:cubicBezTo>
                  <a:cubicBezTo>
                    <a:pt x="450265" y="399940"/>
                    <a:pt x="451018" y="376959"/>
                    <a:pt x="451556" y="353977"/>
                  </a:cubicBezTo>
                  <a:cubicBezTo>
                    <a:pt x="452093" y="329385"/>
                    <a:pt x="457471" y="296953"/>
                    <a:pt x="434778" y="280630"/>
                  </a:cubicBezTo>
                  <a:cubicBezTo>
                    <a:pt x="397135" y="280416"/>
                    <a:pt x="359492" y="279556"/>
                    <a:pt x="321741" y="278805"/>
                  </a:cubicBezTo>
                  <a:cubicBezTo>
                    <a:pt x="292487" y="278375"/>
                    <a:pt x="221933" y="265059"/>
                    <a:pt x="195476" y="286966"/>
                  </a:cubicBezTo>
                  <a:cubicBezTo>
                    <a:pt x="194292" y="308981"/>
                    <a:pt x="190851" y="330674"/>
                    <a:pt x="191173" y="352903"/>
                  </a:cubicBezTo>
                  <a:cubicBezTo>
                    <a:pt x="191389" y="377603"/>
                    <a:pt x="193755" y="402302"/>
                    <a:pt x="190743" y="426895"/>
                  </a:cubicBezTo>
                  <a:cubicBezTo>
                    <a:pt x="190636" y="427754"/>
                    <a:pt x="190098" y="428291"/>
                    <a:pt x="189668" y="428935"/>
                  </a:cubicBezTo>
                  <a:cubicBezTo>
                    <a:pt x="189130" y="432586"/>
                    <a:pt x="186119" y="435808"/>
                    <a:pt x="181494" y="434627"/>
                  </a:cubicBezTo>
                  <a:cubicBezTo>
                    <a:pt x="173212" y="432479"/>
                    <a:pt x="164501" y="434197"/>
                    <a:pt x="156004" y="434734"/>
                  </a:cubicBezTo>
                  <a:cubicBezTo>
                    <a:pt x="146755" y="435271"/>
                    <a:pt x="137935" y="435164"/>
                    <a:pt x="128686" y="433982"/>
                  </a:cubicBezTo>
                  <a:cubicBezTo>
                    <a:pt x="128686" y="433982"/>
                    <a:pt x="128686" y="433875"/>
                    <a:pt x="128686" y="433875"/>
                  </a:cubicBezTo>
                  <a:cubicBezTo>
                    <a:pt x="124814" y="435271"/>
                    <a:pt x="120405" y="434090"/>
                    <a:pt x="119544" y="428828"/>
                  </a:cubicBezTo>
                  <a:cubicBezTo>
                    <a:pt x="118469" y="421740"/>
                    <a:pt x="115457" y="416478"/>
                    <a:pt x="111693" y="412719"/>
                  </a:cubicBezTo>
                  <a:lnTo>
                    <a:pt x="83514" y="408316"/>
                  </a:lnTo>
                  <a:cubicBezTo>
                    <a:pt x="76739" y="411431"/>
                    <a:pt x="70823" y="417122"/>
                    <a:pt x="67704" y="425928"/>
                  </a:cubicBezTo>
                  <a:cubicBezTo>
                    <a:pt x="66521" y="429365"/>
                    <a:pt x="62649" y="430224"/>
                    <a:pt x="59853" y="429042"/>
                  </a:cubicBezTo>
                  <a:cubicBezTo>
                    <a:pt x="58670" y="430009"/>
                    <a:pt x="56949" y="430224"/>
                    <a:pt x="55659" y="428720"/>
                  </a:cubicBezTo>
                  <a:cubicBezTo>
                    <a:pt x="45226" y="415941"/>
                    <a:pt x="43505" y="400799"/>
                    <a:pt x="52647" y="386087"/>
                  </a:cubicBezTo>
                  <a:cubicBezTo>
                    <a:pt x="57057" y="379106"/>
                    <a:pt x="62649" y="374489"/>
                    <a:pt x="69855" y="370837"/>
                  </a:cubicBezTo>
                  <a:cubicBezTo>
                    <a:pt x="84267" y="363642"/>
                    <a:pt x="92334" y="366434"/>
                    <a:pt x="106100" y="356447"/>
                  </a:cubicBezTo>
                  <a:cubicBezTo>
                    <a:pt x="117286" y="348286"/>
                    <a:pt x="119759" y="344312"/>
                    <a:pt x="125675" y="332714"/>
                  </a:cubicBezTo>
                  <a:cubicBezTo>
                    <a:pt x="153638" y="277623"/>
                    <a:pt x="181171" y="227580"/>
                    <a:pt x="248606" y="220922"/>
                  </a:cubicBezTo>
                  <a:close/>
                  <a:moveTo>
                    <a:pt x="327555" y="0"/>
                  </a:moveTo>
                  <a:cubicBezTo>
                    <a:pt x="453279" y="215"/>
                    <a:pt x="435856" y="249586"/>
                    <a:pt x="306046" y="221019"/>
                  </a:cubicBezTo>
                  <a:cubicBezTo>
                    <a:pt x="304433" y="220589"/>
                    <a:pt x="303250" y="219945"/>
                    <a:pt x="302282" y="219193"/>
                  </a:cubicBezTo>
                  <a:cubicBezTo>
                    <a:pt x="237215" y="194600"/>
                    <a:pt x="198820" y="-215"/>
                    <a:pt x="327555" y="0"/>
                  </a:cubicBezTo>
                  <a:close/>
                </a:path>
              </a:pathLst>
            </a:custGeom>
            <a:solidFill>
              <a:schemeClr val="accent1"/>
            </a:solidFill>
            <a:ln w="3175">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400"/>
              <a:endParaRPr lang="zh-CN" altLang="en-US" sz="2800" b="1" i="1">
                <a:solidFill>
                  <a:schemeClr val="tx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无视结果</a:t>
            </a:r>
          </a:p>
        </p:txBody>
      </p:sp>
      <p:grpSp>
        <p:nvGrpSpPr>
          <p:cNvPr id="3" name="组合 2"/>
          <p:cNvGrpSpPr/>
          <p:nvPr/>
        </p:nvGrpSpPr>
        <p:grpSpPr>
          <a:xfrm>
            <a:off x="2538325" y="1371092"/>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二、重视集体成绩</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框 23"/>
          <p:cNvSpPr txBox="1"/>
          <p:nvPr/>
        </p:nvSpPr>
        <p:spPr>
          <a:xfrm>
            <a:off x="3048786" y="5024617"/>
            <a:ext cx="6094428" cy="567463"/>
          </a:xfrm>
          <a:prstGeom prst="rect">
            <a:avLst/>
          </a:prstGeom>
          <a:noFill/>
        </p:spPr>
        <p:txBody>
          <a:bodyPr wrap="square">
            <a:spAutoFit/>
          </a:bodyPr>
          <a:lstStyle/>
          <a:p>
            <a:pPr marL="0" marR="0" lvl="0" indent="0" algn="ctr" defTabSz="914400" rtl="0" eaLnBrk="1" fontAlgn="auto" latinLnBrk="0" hangingPunct="1">
              <a:lnSpc>
                <a:spcPct val="2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5     </a:t>
            </a:r>
            <a:r>
              <a:rPr kumimoji="0" lang="zh-CN" altLang="en-US" sz="18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凝聚力强，不会轻易解体。</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4" fill="hold"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down)">
                                      <p:cBhvr>
                                        <p:cTn id="14" dur="500"/>
                                        <p:tgtEl>
                                          <p:spTgt spid="25"/>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down)">
                                      <p:cBhvr>
                                        <p:cTn id="18" dur="500"/>
                                        <p:tgtEl>
                                          <p:spTgt spid="26"/>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down)">
                                      <p:cBhvr>
                                        <p:cTn id="22" dur="500"/>
                                        <p:tgtEl>
                                          <p:spTgt spid="27"/>
                                        </p:tgtEl>
                                      </p:cBhvr>
                                    </p:animEffect>
                                  </p:childTnLst>
                                </p:cTn>
                              </p:par>
                            </p:childTnLst>
                          </p:cTn>
                        </p:par>
                        <p:par>
                          <p:cTn id="23" fill="hold">
                            <p:stCondLst>
                              <p:cond delay="2000"/>
                            </p:stCondLst>
                            <p:childTnLst>
                              <p:par>
                                <p:cTn id="24" presetID="22" presetClass="entr" presetSubtype="4"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down)">
                                      <p:cBhvr>
                                        <p:cTn id="26" dur="500"/>
                                        <p:tgtEl>
                                          <p:spTgt spid="28"/>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barn(inVertical)">
                                      <p:cBhvr>
                                        <p:cTn id="3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646331"/>
          </a:xfrm>
          <a:prstGeom prst="rect">
            <a:avLst/>
          </a:prstGeom>
          <a:noFill/>
          <a:ln>
            <a:noFill/>
          </a:ln>
        </p:spPr>
        <p:txBody>
          <a:bodyPr wrap="square" rtlCol="0">
            <a:spAutoFit/>
          </a:bodyPr>
          <a:lstStyle/>
          <a:p>
            <a:pPr algn="ctr">
              <a:defRPr/>
            </a:pPr>
            <a:r>
              <a:rPr lang="zh-CN" altLang="en-US" sz="3600" b="1" dirty="0">
                <a:solidFill>
                  <a:srgbClr val="FA563A"/>
                </a:solidFill>
                <a:latin typeface="Adobe Arabic" panose="020F0502020204030204"/>
                <a:ea typeface="微软雅黑"/>
                <a:cs typeface="+mn-ea"/>
                <a:sym typeface="+mn-lt"/>
              </a:rPr>
              <a:t>目  录</a:t>
            </a:r>
            <a:endParaRPr lang="en-US" altLang="zh-CN" sz="3600" b="1" kern="0" dirty="0">
              <a:solidFill>
                <a:srgbClr val="FA563A"/>
              </a:solidFill>
              <a:latin typeface="Adobe Arabic" panose="020F0502020204030204"/>
              <a:ea typeface="微软雅黑"/>
              <a:cs typeface="+mn-ea"/>
              <a:sym typeface="+mn-lt"/>
            </a:endParaRPr>
          </a:p>
        </p:txBody>
      </p:sp>
      <p:grpSp>
        <p:nvGrpSpPr>
          <p:cNvPr id="11" name="组合 10"/>
          <p:cNvGrpSpPr/>
          <p:nvPr/>
        </p:nvGrpSpPr>
        <p:grpSpPr>
          <a:xfrm>
            <a:off x="1219200" y="2231571"/>
            <a:ext cx="4016829" cy="1077687"/>
            <a:chOff x="1349828" y="2231571"/>
            <a:chExt cx="4016829" cy="1077687"/>
          </a:xfrm>
        </p:grpSpPr>
        <p:grpSp>
          <p:nvGrpSpPr>
            <p:cNvPr id="8" name="组合 7"/>
            <p:cNvGrpSpPr/>
            <p:nvPr/>
          </p:nvGrpSpPr>
          <p:grpSpPr>
            <a:xfrm>
              <a:off x="1349828" y="2231571"/>
              <a:ext cx="4016829" cy="1077687"/>
              <a:chOff x="2079171" y="2231571"/>
              <a:chExt cx="4016829" cy="1077687"/>
            </a:xfrm>
          </p:grpSpPr>
          <p:sp>
            <p:nvSpPr>
              <p:cNvPr id="7" name="等腰三角形 6"/>
              <p:cNvSpPr/>
              <p:nvPr/>
            </p:nvSpPr>
            <p:spPr>
              <a:xfrm rot="5400000">
                <a:off x="2589144" y="2915495"/>
                <a:ext cx="402772"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平行四边形 2"/>
              <p:cNvSpPr/>
              <p:nvPr/>
            </p:nvSpPr>
            <p:spPr>
              <a:xfrm>
                <a:off x="2079171" y="2231571"/>
                <a:ext cx="4016829" cy="8273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平行四边形 4"/>
              <p:cNvSpPr/>
              <p:nvPr/>
            </p:nvSpPr>
            <p:spPr>
              <a:xfrm>
                <a:off x="2198913" y="2231571"/>
                <a:ext cx="773108" cy="1066801"/>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文本框 9"/>
            <p:cNvSpPr txBox="1"/>
            <p:nvPr/>
          </p:nvSpPr>
          <p:spPr>
            <a:xfrm>
              <a:off x="2253564" y="2352840"/>
              <a:ext cx="2599702"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a:t>
              </a:r>
              <a:r>
                <a:rPr kumimoji="0" lang="en-US" altLang="zh-CN"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01 </a:t>
              </a:r>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缺乏信任</a:t>
              </a:r>
              <a:endParaRPr lang="zh-CN" altLang="en-US" dirty="0">
                <a:solidFill>
                  <a:srgbClr val="FF6C4B"/>
                </a:solidFill>
              </a:endParaRPr>
            </a:p>
          </p:txBody>
        </p:sp>
      </p:grpSp>
      <p:grpSp>
        <p:nvGrpSpPr>
          <p:cNvPr id="12" name="组合 11"/>
          <p:cNvGrpSpPr/>
          <p:nvPr/>
        </p:nvGrpSpPr>
        <p:grpSpPr>
          <a:xfrm>
            <a:off x="1219200" y="3940628"/>
            <a:ext cx="4016829" cy="1077687"/>
            <a:chOff x="1349828" y="2231571"/>
            <a:chExt cx="4016829" cy="1077687"/>
          </a:xfrm>
        </p:grpSpPr>
        <p:grpSp>
          <p:nvGrpSpPr>
            <p:cNvPr id="13" name="组合 12"/>
            <p:cNvGrpSpPr/>
            <p:nvPr/>
          </p:nvGrpSpPr>
          <p:grpSpPr>
            <a:xfrm>
              <a:off x="1349828" y="2231571"/>
              <a:ext cx="4016829" cy="1077687"/>
              <a:chOff x="2079171" y="2231571"/>
              <a:chExt cx="4016829" cy="1077687"/>
            </a:xfrm>
          </p:grpSpPr>
          <p:sp>
            <p:nvSpPr>
              <p:cNvPr id="15" name="等腰三角形 14"/>
              <p:cNvSpPr/>
              <p:nvPr/>
            </p:nvSpPr>
            <p:spPr>
              <a:xfrm rot="5400000">
                <a:off x="2589144" y="2915495"/>
                <a:ext cx="402772"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平行四边形 15"/>
              <p:cNvSpPr/>
              <p:nvPr/>
            </p:nvSpPr>
            <p:spPr>
              <a:xfrm>
                <a:off x="2079171" y="2231571"/>
                <a:ext cx="4016829" cy="8273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平行四边形 16"/>
              <p:cNvSpPr/>
              <p:nvPr/>
            </p:nvSpPr>
            <p:spPr>
              <a:xfrm>
                <a:off x="2198913" y="2231571"/>
                <a:ext cx="773108" cy="1066801"/>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2253564" y="2352840"/>
              <a:ext cx="2599702"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a:t>
              </a:r>
              <a:r>
                <a:rPr kumimoji="0" lang="en-US" altLang="zh-CN"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02 </a:t>
              </a:r>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惧怕冲突</a:t>
              </a:r>
              <a:endParaRPr lang="zh-CN" altLang="en-US" dirty="0">
                <a:solidFill>
                  <a:srgbClr val="FF6C4B"/>
                </a:solidFill>
              </a:endParaRPr>
            </a:p>
          </p:txBody>
        </p:sp>
      </p:grpSp>
      <p:grpSp>
        <p:nvGrpSpPr>
          <p:cNvPr id="18" name="组合 17"/>
          <p:cNvGrpSpPr/>
          <p:nvPr/>
        </p:nvGrpSpPr>
        <p:grpSpPr>
          <a:xfrm>
            <a:off x="6640285" y="1692727"/>
            <a:ext cx="4016829" cy="1077687"/>
            <a:chOff x="1349828" y="2231571"/>
            <a:chExt cx="4016829" cy="1077687"/>
          </a:xfrm>
        </p:grpSpPr>
        <p:grpSp>
          <p:nvGrpSpPr>
            <p:cNvPr id="19" name="组合 18"/>
            <p:cNvGrpSpPr/>
            <p:nvPr/>
          </p:nvGrpSpPr>
          <p:grpSpPr>
            <a:xfrm>
              <a:off x="1349828" y="2231571"/>
              <a:ext cx="4016829" cy="1077687"/>
              <a:chOff x="2079171" y="2231571"/>
              <a:chExt cx="4016829" cy="1077687"/>
            </a:xfrm>
          </p:grpSpPr>
          <p:sp>
            <p:nvSpPr>
              <p:cNvPr id="21" name="等腰三角形 20"/>
              <p:cNvSpPr/>
              <p:nvPr/>
            </p:nvSpPr>
            <p:spPr>
              <a:xfrm rot="5400000">
                <a:off x="2589144" y="2915495"/>
                <a:ext cx="402772"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平行四边形 21"/>
              <p:cNvSpPr/>
              <p:nvPr/>
            </p:nvSpPr>
            <p:spPr>
              <a:xfrm>
                <a:off x="2079171" y="2231571"/>
                <a:ext cx="4016829" cy="8273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平行四边形 22"/>
              <p:cNvSpPr/>
              <p:nvPr/>
            </p:nvSpPr>
            <p:spPr>
              <a:xfrm>
                <a:off x="2198913" y="2231571"/>
                <a:ext cx="773108" cy="1066801"/>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文本框 19"/>
            <p:cNvSpPr txBox="1"/>
            <p:nvPr/>
          </p:nvSpPr>
          <p:spPr>
            <a:xfrm>
              <a:off x="2253564" y="2352840"/>
              <a:ext cx="2599702"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a:t>
              </a:r>
              <a:r>
                <a:rPr kumimoji="0" lang="en-US" altLang="zh-CN"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03 </a:t>
              </a:r>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欠缺投入</a:t>
              </a:r>
              <a:endParaRPr lang="zh-CN" altLang="en-US" dirty="0">
                <a:solidFill>
                  <a:srgbClr val="FF6C4B"/>
                </a:solidFill>
              </a:endParaRPr>
            </a:p>
          </p:txBody>
        </p:sp>
      </p:grpSp>
      <p:grpSp>
        <p:nvGrpSpPr>
          <p:cNvPr id="24" name="组合 23"/>
          <p:cNvGrpSpPr/>
          <p:nvPr/>
        </p:nvGrpSpPr>
        <p:grpSpPr>
          <a:xfrm>
            <a:off x="6640285" y="3247862"/>
            <a:ext cx="4016829" cy="1077687"/>
            <a:chOff x="1349828" y="2231571"/>
            <a:chExt cx="4016829" cy="1077687"/>
          </a:xfrm>
        </p:grpSpPr>
        <p:grpSp>
          <p:nvGrpSpPr>
            <p:cNvPr id="25" name="组合 24"/>
            <p:cNvGrpSpPr/>
            <p:nvPr/>
          </p:nvGrpSpPr>
          <p:grpSpPr>
            <a:xfrm>
              <a:off x="1349828" y="2231571"/>
              <a:ext cx="4016829" cy="1077687"/>
              <a:chOff x="2079171" y="2231571"/>
              <a:chExt cx="4016829" cy="1077687"/>
            </a:xfrm>
          </p:grpSpPr>
          <p:sp>
            <p:nvSpPr>
              <p:cNvPr id="27" name="等腰三角形 26"/>
              <p:cNvSpPr/>
              <p:nvPr/>
            </p:nvSpPr>
            <p:spPr>
              <a:xfrm rot="5400000">
                <a:off x="2589144" y="2915495"/>
                <a:ext cx="402772"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平行四边形 27"/>
              <p:cNvSpPr/>
              <p:nvPr/>
            </p:nvSpPr>
            <p:spPr>
              <a:xfrm>
                <a:off x="2079171" y="2231571"/>
                <a:ext cx="4016829" cy="8273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平行四边形 28"/>
              <p:cNvSpPr/>
              <p:nvPr/>
            </p:nvSpPr>
            <p:spPr>
              <a:xfrm>
                <a:off x="2198913" y="2231571"/>
                <a:ext cx="773108" cy="1066801"/>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2253564" y="2352840"/>
              <a:ext cx="2599702"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a:t>
              </a:r>
              <a:r>
                <a:rPr kumimoji="0" lang="en-US" altLang="zh-CN"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04 </a:t>
              </a:r>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逃避责任</a:t>
              </a:r>
              <a:endParaRPr lang="zh-CN" altLang="en-US" dirty="0">
                <a:solidFill>
                  <a:srgbClr val="FF6C4B"/>
                </a:solidFill>
              </a:endParaRPr>
            </a:p>
          </p:txBody>
        </p:sp>
      </p:grpSp>
      <p:grpSp>
        <p:nvGrpSpPr>
          <p:cNvPr id="30" name="组合 29"/>
          <p:cNvGrpSpPr/>
          <p:nvPr/>
        </p:nvGrpSpPr>
        <p:grpSpPr>
          <a:xfrm>
            <a:off x="6640285" y="4802997"/>
            <a:ext cx="4016829" cy="1077687"/>
            <a:chOff x="1349828" y="2231571"/>
            <a:chExt cx="4016829" cy="1077687"/>
          </a:xfrm>
        </p:grpSpPr>
        <p:grpSp>
          <p:nvGrpSpPr>
            <p:cNvPr id="31" name="组合 30"/>
            <p:cNvGrpSpPr/>
            <p:nvPr/>
          </p:nvGrpSpPr>
          <p:grpSpPr>
            <a:xfrm>
              <a:off x="1349828" y="2231571"/>
              <a:ext cx="4016829" cy="1077687"/>
              <a:chOff x="2079171" y="2231571"/>
              <a:chExt cx="4016829" cy="1077687"/>
            </a:xfrm>
          </p:grpSpPr>
          <p:sp>
            <p:nvSpPr>
              <p:cNvPr id="33" name="等腰三角形 32"/>
              <p:cNvSpPr/>
              <p:nvPr/>
            </p:nvSpPr>
            <p:spPr>
              <a:xfrm rot="5400000">
                <a:off x="2589144" y="2915495"/>
                <a:ext cx="402772"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平行四边形 33"/>
              <p:cNvSpPr/>
              <p:nvPr/>
            </p:nvSpPr>
            <p:spPr>
              <a:xfrm>
                <a:off x="2079171" y="2231571"/>
                <a:ext cx="4016829" cy="8273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平行四边形 34"/>
              <p:cNvSpPr/>
              <p:nvPr/>
            </p:nvSpPr>
            <p:spPr>
              <a:xfrm>
                <a:off x="2198913" y="2231571"/>
                <a:ext cx="773108" cy="1066801"/>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p:cNvSpPr txBox="1"/>
            <p:nvPr/>
          </p:nvSpPr>
          <p:spPr>
            <a:xfrm>
              <a:off x="2253564" y="2352840"/>
              <a:ext cx="2599702" cy="584775"/>
            </a:xfrm>
            <a:prstGeom prst="rect">
              <a:avLst/>
            </a:prstGeom>
            <a:noFill/>
          </p:spPr>
          <p:txBody>
            <a:bodyPr wrap="square">
              <a:spAutoFit/>
            </a:bodyPr>
            <a:lstStyle/>
            <a:p>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 </a:t>
              </a:r>
              <a:r>
                <a:rPr kumimoji="0" lang="en-US" altLang="zh-CN"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05 </a:t>
              </a:r>
              <a:r>
                <a:rPr kumimoji="0" lang="zh-CN" altLang="en-US" sz="3200" b="1" i="0" u="none" strike="noStrike" kern="1200" cap="none" spc="0" normalizeH="0" baseline="0" noProof="0" dirty="0">
                  <a:ln>
                    <a:noFill/>
                  </a:ln>
                  <a:solidFill>
                    <a:srgbClr val="FF6C4B"/>
                  </a:solidFill>
                  <a:effectLst/>
                  <a:uLnTx/>
                  <a:uFillTx/>
                  <a:latin typeface="Adobe Arabic" panose="020F0502020204030204"/>
                  <a:ea typeface="微软雅黑"/>
                  <a:cs typeface="+mn-ea"/>
                  <a:sym typeface="+mn-lt"/>
                </a:rPr>
                <a:t>无视结果</a:t>
              </a:r>
              <a:endParaRPr lang="zh-CN" altLang="en-US" dirty="0">
                <a:solidFill>
                  <a:srgbClr val="FF6C4B"/>
                </a:solidFill>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par>
                          <p:cTn id="24" fill="hold">
                            <p:stCondLst>
                              <p:cond delay="2500"/>
                            </p:stCondLst>
                            <p:childTnLst>
                              <p:par>
                                <p:cTn id="25" presetID="22" presetClass="entr" presetSubtype="8" fill="hold"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无视结果</a:t>
            </a: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二、重视集体成绩</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Rectangle 6"/>
          <p:cNvSpPr/>
          <p:nvPr/>
        </p:nvSpPr>
        <p:spPr>
          <a:xfrm>
            <a:off x="6240088" y="3393228"/>
            <a:ext cx="1107996" cy="369332"/>
          </a:xfrm>
          <a:prstGeom prst="rect">
            <a:avLst/>
          </a:prstGeom>
          <a:noFill/>
        </p:spPr>
        <p:txBody>
          <a:bodyPr wrap="none" rtlCol="0">
            <a:spAutoFit/>
          </a:bodyPr>
          <a:lstStyle/>
          <a:p>
            <a:r>
              <a:rPr lang="zh-CN" altLang="en-US" dirty="0">
                <a:solidFill>
                  <a:schemeClr val="bg1"/>
                </a:solidFill>
                <a:cs typeface="+mn-ea"/>
                <a:sym typeface="+mn-lt"/>
              </a:rPr>
              <a:t>添加标题</a:t>
            </a:r>
            <a:endParaRPr lang="en-US" dirty="0">
              <a:solidFill>
                <a:schemeClr val="bg1"/>
              </a:solidFill>
              <a:cs typeface="+mn-ea"/>
              <a:sym typeface="+mn-lt"/>
            </a:endParaRPr>
          </a:p>
        </p:txBody>
      </p:sp>
      <p:grpSp>
        <p:nvGrpSpPr>
          <p:cNvPr id="9" name="组合 8"/>
          <p:cNvGrpSpPr/>
          <p:nvPr/>
        </p:nvGrpSpPr>
        <p:grpSpPr>
          <a:xfrm>
            <a:off x="1241617" y="3029337"/>
            <a:ext cx="2438012" cy="2438012"/>
            <a:chOff x="-487498" y="532444"/>
            <a:chExt cx="1385349" cy="1385349"/>
          </a:xfrm>
          <a:solidFill>
            <a:srgbClr val="FF6C4B"/>
          </a:solidFill>
        </p:grpSpPr>
        <p:sp>
          <p:nvSpPr>
            <p:cNvPr id="10" name="椭圆 9"/>
            <p:cNvSpPr/>
            <p:nvPr/>
          </p:nvSpPr>
          <p:spPr>
            <a:xfrm>
              <a:off x="-487498" y="532444"/>
              <a:ext cx="1385349" cy="1385349"/>
            </a:xfrm>
            <a:prstGeom prst="ellipse">
              <a:avLst/>
            </a:prstGeom>
            <a:grpFill/>
            <a:ln>
              <a:noFill/>
            </a:ln>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dirty="0">
                <a:cs typeface="+mn-ea"/>
                <a:sym typeface="+mn-lt"/>
              </a:endParaRPr>
            </a:p>
          </p:txBody>
        </p:sp>
        <p:sp>
          <p:nvSpPr>
            <p:cNvPr id="11" name="椭圆 4"/>
            <p:cNvSpPr txBox="1"/>
            <p:nvPr/>
          </p:nvSpPr>
          <p:spPr>
            <a:xfrm>
              <a:off x="-217182" y="745760"/>
              <a:ext cx="810982" cy="9795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cs typeface="+mn-ea"/>
                  <a:sym typeface="+mn-lt"/>
                </a:rPr>
                <a:t>公布工作目标</a:t>
              </a:r>
            </a:p>
          </p:txBody>
        </p:sp>
      </p:grpSp>
      <p:grpSp>
        <p:nvGrpSpPr>
          <p:cNvPr id="12" name="组合 11"/>
          <p:cNvGrpSpPr/>
          <p:nvPr/>
        </p:nvGrpSpPr>
        <p:grpSpPr>
          <a:xfrm>
            <a:off x="3885416" y="3936614"/>
            <a:ext cx="803502" cy="803502"/>
            <a:chOff x="1498885" y="1542942"/>
            <a:chExt cx="803502" cy="803502"/>
          </a:xfrm>
          <a:solidFill>
            <a:srgbClr val="FF6C4B"/>
          </a:solidFill>
        </p:grpSpPr>
        <p:sp>
          <p:nvSpPr>
            <p:cNvPr id="13" name="加号 12"/>
            <p:cNvSpPr/>
            <p:nvPr/>
          </p:nvSpPr>
          <p:spPr>
            <a:xfrm>
              <a:off x="1498885" y="1542942"/>
              <a:ext cx="803502" cy="803502"/>
            </a:xfrm>
            <a:prstGeom prst="mathPlus">
              <a:avLst/>
            </a:prstGeom>
            <a:grp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sp>
          <p:nvSpPr>
            <p:cNvPr id="14" name="加号 6"/>
            <p:cNvSpPr txBox="1"/>
            <p:nvPr/>
          </p:nvSpPr>
          <p:spPr>
            <a:xfrm>
              <a:off x="1605389" y="1850201"/>
              <a:ext cx="590494" cy="188984"/>
            </a:xfrm>
            <a:prstGeom prst="rect">
              <a:avLst/>
            </a:prstGeom>
            <a:grpFill/>
            <a:ln>
              <a:noFill/>
            </a:ln>
            <a:sp3d z="-182000"/>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cs typeface="+mn-ea"/>
                <a:sym typeface="+mn-lt"/>
              </a:endParaRPr>
            </a:p>
          </p:txBody>
        </p:sp>
      </p:grpSp>
      <p:grpSp>
        <p:nvGrpSpPr>
          <p:cNvPr id="15" name="组合 14"/>
          <p:cNvGrpSpPr/>
          <p:nvPr/>
        </p:nvGrpSpPr>
        <p:grpSpPr>
          <a:xfrm>
            <a:off x="5087840" y="3029337"/>
            <a:ext cx="2438012" cy="2438012"/>
            <a:chOff x="2414878" y="1252019"/>
            <a:chExt cx="1385349" cy="1385349"/>
          </a:xfrm>
          <a:solidFill>
            <a:srgbClr val="FF6C4B"/>
          </a:solidFill>
        </p:grpSpPr>
        <p:sp>
          <p:nvSpPr>
            <p:cNvPr id="16" name="椭圆 15"/>
            <p:cNvSpPr/>
            <p:nvPr/>
          </p:nvSpPr>
          <p:spPr>
            <a:xfrm>
              <a:off x="2414878" y="1252019"/>
              <a:ext cx="1385349" cy="1385349"/>
            </a:xfrm>
            <a:prstGeom prst="ellipse">
              <a:avLst/>
            </a:prstGeom>
            <a:grpFill/>
            <a:ln>
              <a:noFill/>
            </a:ln>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17" name="椭圆 8"/>
            <p:cNvSpPr txBox="1"/>
            <p:nvPr/>
          </p:nvSpPr>
          <p:spPr>
            <a:xfrm>
              <a:off x="2617758" y="1454899"/>
              <a:ext cx="979589" cy="9795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cs typeface="+mn-ea"/>
                  <a:sym typeface="+mn-lt"/>
                </a:rPr>
                <a:t>基于集体成就奖励</a:t>
              </a:r>
            </a:p>
          </p:txBody>
        </p:sp>
      </p:grpSp>
      <p:sp>
        <p:nvSpPr>
          <p:cNvPr id="18" name="等号 17"/>
          <p:cNvSpPr/>
          <p:nvPr/>
        </p:nvSpPr>
        <p:spPr>
          <a:xfrm>
            <a:off x="7720953" y="3936614"/>
            <a:ext cx="803502" cy="803502"/>
          </a:xfrm>
          <a:prstGeom prst="mathEqual">
            <a:avLst/>
          </a:prstGeom>
          <a:solidFill>
            <a:srgbClr val="FF6C4B"/>
          </a:solidFill>
          <a:ln>
            <a:noFill/>
          </a:ln>
          <a:sp3d z="-182000" contourW="19050" prstMaterial="metal">
            <a:bevelT w="88900" h="203200"/>
            <a:bevelB w="165100" h="254000"/>
          </a:sp3d>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endParaRPr lang="zh-CN" altLang="en-US">
              <a:cs typeface="+mn-ea"/>
              <a:sym typeface="+mn-lt"/>
            </a:endParaRPr>
          </a:p>
        </p:txBody>
      </p:sp>
      <p:grpSp>
        <p:nvGrpSpPr>
          <p:cNvPr id="19" name="组合 18"/>
          <p:cNvGrpSpPr/>
          <p:nvPr/>
        </p:nvGrpSpPr>
        <p:grpSpPr>
          <a:xfrm>
            <a:off x="8934062" y="3029337"/>
            <a:ext cx="2438012" cy="2438012"/>
            <a:chOff x="4828711" y="1252019"/>
            <a:chExt cx="1385349" cy="1385349"/>
          </a:xfrm>
          <a:solidFill>
            <a:srgbClr val="FF6C4B"/>
          </a:solidFill>
        </p:grpSpPr>
        <p:sp>
          <p:nvSpPr>
            <p:cNvPr id="20" name="椭圆 19"/>
            <p:cNvSpPr/>
            <p:nvPr/>
          </p:nvSpPr>
          <p:spPr>
            <a:xfrm>
              <a:off x="4828711" y="1252019"/>
              <a:ext cx="1385349" cy="1385349"/>
            </a:xfrm>
            <a:prstGeom prst="ellipse">
              <a:avLst/>
            </a:prstGeom>
            <a:grpFill/>
            <a:ln>
              <a:noFill/>
            </a:ln>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endParaRPr lang="zh-CN" altLang="en-US">
                <a:cs typeface="+mn-ea"/>
                <a:sym typeface="+mn-lt"/>
              </a:endParaRPr>
            </a:p>
          </p:txBody>
        </p:sp>
        <p:sp>
          <p:nvSpPr>
            <p:cNvPr id="21" name="椭圆 12"/>
            <p:cNvSpPr txBox="1"/>
            <p:nvPr/>
          </p:nvSpPr>
          <p:spPr>
            <a:xfrm>
              <a:off x="5031591" y="1454899"/>
              <a:ext cx="979589" cy="979589"/>
            </a:xfrm>
            <a:prstGeom prst="rect">
              <a:avLst/>
            </a:prstGeom>
            <a:grpFill/>
            <a:sp3d/>
          </p:spPr>
          <p:style>
            <a:lnRef idx="0">
              <a:scrgbClr r="0" g="0" b="0"/>
            </a:lnRef>
            <a:fillRef idx="0">
              <a:scrgbClr r="0" g="0" b="0"/>
            </a:fillRef>
            <a:effectRef idx="0">
              <a:scrgbClr r="0" g="0" b="0"/>
            </a:effectRef>
            <a:fontRef idx="minor">
              <a:schemeClr val="lt1"/>
            </a:fontRef>
          </p:style>
          <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cs typeface="+mn-ea"/>
                  <a:sym typeface="+mn-lt"/>
                </a:rPr>
                <a:t>集体成绩</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1000" fill="hold"/>
                                        <p:tgtEl>
                                          <p:spTgt spid="9"/>
                                        </p:tgtEl>
                                        <p:attrNameLst>
                                          <p:attrName>ppt_w</p:attrName>
                                        </p:attrNameLst>
                                      </p:cBhvr>
                                      <p:tavLst>
                                        <p:tav tm="0">
                                          <p:val>
                                            <p:fltVal val="0"/>
                                          </p:val>
                                        </p:tav>
                                        <p:tav tm="100000">
                                          <p:val>
                                            <p:strVal val="#ppt_w"/>
                                          </p:val>
                                        </p:tav>
                                      </p:tavLst>
                                    </p:anim>
                                    <p:anim calcmode="lin" valueType="num">
                                      <p:cBhvr>
                                        <p:cTn id="16" dur="1000" fill="hold"/>
                                        <p:tgtEl>
                                          <p:spTgt spid="9"/>
                                        </p:tgtEl>
                                        <p:attrNameLst>
                                          <p:attrName>ppt_h</p:attrName>
                                        </p:attrNameLst>
                                      </p:cBhvr>
                                      <p:tavLst>
                                        <p:tav tm="0">
                                          <p:val>
                                            <p:fltVal val="0"/>
                                          </p:val>
                                        </p:tav>
                                        <p:tav tm="100000">
                                          <p:val>
                                            <p:strVal val="#ppt_h"/>
                                          </p:val>
                                        </p:tav>
                                      </p:tavLst>
                                    </p:anim>
                                    <p:anim calcmode="lin" valueType="num">
                                      <p:cBhvr>
                                        <p:cTn id="17" dur="1000" fill="hold"/>
                                        <p:tgtEl>
                                          <p:spTgt spid="9"/>
                                        </p:tgtEl>
                                        <p:attrNameLst>
                                          <p:attrName>style.rotation</p:attrName>
                                        </p:attrNameLst>
                                      </p:cBhvr>
                                      <p:tavLst>
                                        <p:tav tm="0">
                                          <p:val>
                                            <p:fltVal val="90"/>
                                          </p:val>
                                        </p:tav>
                                        <p:tav tm="100000">
                                          <p:val>
                                            <p:fltVal val="0"/>
                                          </p:val>
                                        </p:tav>
                                      </p:tavLst>
                                    </p:anim>
                                    <p:animEffect transition="in" filter="fade">
                                      <p:cBhvr>
                                        <p:cTn id="18" dur="1000"/>
                                        <p:tgtEl>
                                          <p:spTgt spid="9"/>
                                        </p:tgtEl>
                                      </p:cBhvr>
                                    </p:animEffect>
                                  </p:childTnLst>
                                </p:cTn>
                              </p:par>
                              <p:par>
                                <p:cTn id="19" presetID="3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p:cTn id="21" dur="1000" fill="hold"/>
                                        <p:tgtEl>
                                          <p:spTgt spid="15"/>
                                        </p:tgtEl>
                                        <p:attrNameLst>
                                          <p:attrName>ppt_w</p:attrName>
                                        </p:attrNameLst>
                                      </p:cBhvr>
                                      <p:tavLst>
                                        <p:tav tm="0">
                                          <p:val>
                                            <p:fltVal val="0"/>
                                          </p:val>
                                        </p:tav>
                                        <p:tav tm="100000">
                                          <p:val>
                                            <p:strVal val="#ppt_w"/>
                                          </p:val>
                                        </p:tav>
                                      </p:tavLst>
                                    </p:anim>
                                    <p:anim calcmode="lin" valueType="num">
                                      <p:cBhvr>
                                        <p:cTn id="22" dur="1000" fill="hold"/>
                                        <p:tgtEl>
                                          <p:spTgt spid="15"/>
                                        </p:tgtEl>
                                        <p:attrNameLst>
                                          <p:attrName>ppt_h</p:attrName>
                                        </p:attrNameLst>
                                      </p:cBhvr>
                                      <p:tavLst>
                                        <p:tav tm="0">
                                          <p:val>
                                            <p:fltVal val="0"/>
                                          </p:val>
                                        </p:tav>
                                        <p:tav tm="100000">
                                          <p:val>
                                            <p:strVal val="#ppt_h"/>
                                          </p:val>
                                        </p:tav>
                                      </p:tavLst>
                                    </p:anim>
                                    <p:anim calcmode="lin" valueType="num">
                                      <p:cBhvr>
                                        <p:cTn id="23" dur="1000" fill="hold"/>
                                        <p:tgtEl>
                                          <p:spTgt spid="15"/>
                                        </p:tgtEl>
                                        <p:attrNameLst>
                                          <p:attrName>style.rotation</p:attrName>
                                        </p:attrNameLst>
                                      </p:cBhvr>
                                      <p:tavLst>
                                        <p:tav tm="0">
                                          <p:val>
                                            <p:fltVal val="90"/>
                                          </p:val>
                                        </p:tav>
                                        <p:tav tm="100000">
                                          <p:val>
                                            <p:fltVal val="0"/>
                                          </p:val>
                                        </p:tav>
                                      </p:tavLst>
                                    </p:anim>
                                    <p:animEffect transition="in" filter="fade">
                                      <p:cBhvr>
                                        <p:cTn id="24" dur="1000"/>
                                        <p:tgtEl>
                                          <p:spTgt spid="15"/>
                                        </p:tgtEl>
                                      </p:cBhvr>
                                    </p:animEffect>
                                  </p:childTnLst>
                                </p:cTn>
                              </p:par>
                              <p:par>
                                <p:cTn id="25" presetID="31"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 calcmode="lin" valueType="num">
                                      <p:cBhvr>
                                        <p:cTn id="27" dur="1000" fill="hold"/>
                                        <p:tgtEl>
                                          <p:spTgt spid="19"/>
                                        </p:tgtEl>
                                        <p:attrNameLst>
                                          <p:attrName>ppt_w</p:attrName>
                                        </p:attrNameLst>
                                      </p:cBhvr>
                                      <p:tavLst>
                                        <p:tav tm="0">
                                          <p:val>
                                            <p:fltVal val="0"/>
                                          </p:val>
                                        </p:tav>
                                        <p:tav tm="100000">
                                          <p:val>
                                            <p:strVal val="#ppt_w"/>
                                          </p:val>
                                        </p:tav>
                                      </p:tavLst>
                                    </p:anim>
                                    <p:anim calcmode="lin" valueType="num">
                                      <p:cBhvr>
                                        <p:cTn id="28" dur="1000" fill="hold"/>
                                        <p:tgtEl>
                                          <p:spTgt spid="19"/>
                                        </p:tgtEl>
                                        <p:attrNameLst>
                                          <p:attrName>ppt_h</p:attrName>
                                        </p:attrNameLst>
                                      </p:cBhvr>
                                      <p:tavLst>
                                        <p:tav tm="0">
                                          <p:val>
                                            <p:fltVal val="0"/>
                                          </p:val>
                                        </p:tav>
                                        <p:tav tm="100000">
                                          <p:val>
                                            <p:strVal val="#ppt_h"/>
                                          </p:val>
                                        </p:tav>
                                      </p:tavLst>
                                    </p:anim>
                                    <p:anim calcmode="lin" valueType="num">
                                      <p:cBhvr>
                                        <p:cTn id="29" dur="1000" fill="hold"/>
                                        <p:tgtEl>
                                          <p:spTgt spid="19"/>
                                        </p:tgtEl>
                                        <p:attrNameLst>
                                          <p:attrName>style.rotation</p:attrName>
                                        </p:attrNameLst>
                                      </p:cBhvr>
                                      <p:tavLst>
                                        <p:tav tm="0">
                                          <p:val>
                                            <p:fltVal val="90"/>
                                          </p:val>
                                        </p:tav>
                                        <p:tav tm="100000">
                                          <p:val>
                                            <p:fltVal val="0"/>
                                          </p:val>
                                        </p:tav>
                                      </p:tavLst>
                                    </p:anim>
                                    <p:animEffect transition="in" filter="fade">
                                      <p:cBhvr>
                                        <p:cTn id="30" dur="1000"/>
                                        <p:tgtEl>
                                          <p:spTgt spid="19"/>
                                        </p:tgtEl>
                                      </p:cBhvr>
                                    </p:animEffect>
                                  </p:childTnLst>
                                </p:cTn>
                              </p:par>
                              <p:par>
                                <p:cTn id="31" presetID="10"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nodeType="with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无视结果</a:t>
            </a:r>
          </a:p>
        </p:txBody>
      </p:sp>
      <p:pic>
        <p:nvPicPr>
          <p:cNvPr id="7" name="图片 6"/>
          <p:cNvPicPr>
            <a:picLocks noChangeAspect="1"/>
          </p:cNvPicPr>
          <p:nvPr/>
        </p:nvPicPr>
        <p:blipFill>
          <a:blip r:embed="rId2"/>
          <a:stretch>
            <a:fillRect/>
          </a:stretch>
        </p:blipFill>
        <p:spPr>
          <a:xfrm>
            <a:off x="6934607" y="2115312"/>
            <a:ext cx="4762500" cy="3181350"/>
          </a:xfrm>
          <a:prstGeom prst="rect">
            <a:avLst/>
          </a:prstGeom>
        </p:spPr>
      </p:pic>
      <p:sp>
        <p:nvSpPr>
          <p:cNvPr id="4" name="矩形 3"/>
          <p:cNvSpPr/>
          <p:nvPr/>
        </p:nvSpPr>
        <p:spPr>
          <a:xfrm>
            <a:off x="1036948" y="1838227"/>
            <a:ext cx="6485642"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latin typeface="微软雅黑" panose="020B0503020204020204" pitchFamily="34" charset="-122"/>
                <a:ea typeface="微软雅黑" panose="020B0503020204020204" pitchFamily="34" charset="-122"/>
              </a:rPr>
              <a:t>团队领导的任务</a:t>
            </a:r>
          </a:p>
        </p:txBody>
      </p:sp>
      <p:sp>
        <p:nvSpPr>
          <p:cNvPr id="8" name="文本框 7"/>
          <p:cNvSpPr txBox="1"/>
          <p:nvPr/>
        </p:nvSpPr>
        <p:spPr>
          <a:xfrm>
            <a:off x="1036948" y="2961565"/>
            <a:ext cx="5576435" cy="2126159"/>
          </a:xfrm>
          <a:prstGeom prst="rect">
            <a:avLst/>
          </a:prstGeom>
          <a:noFill/>
        </p:spPr>
        <p:txBody>
          <a:bodyPr wrap="square">
            <a:spAutoFit/>
          </a:bodyPr>
          <a:lstStyle/>
          <a:p>
            <a:pPr>
              <a:lnSpc>
                <a:spcPct val="150000"/>
              </a:lnSpc>
            </a:pPr>
            <a:r>
              <a:rPr kumimoji="0" lang="zh-CN" altLang="en-US" b="0" i="0" u="none" strike="noStrike" kern="1200" cap="none" spc="0" normalizeH="0" baseline="0" noProof="0" dirty="0">
                <a:ln>
                  <a:noFill/>
                </a:ln>
                <a:solidFill>
                  <a:srgbClr val="000000"/>
                </a:solidFill>
                <a:effectLst/>
                <a:uLnTx/>
                <a:uFillTx/>
                <a:latin typeface="Adobe Arabic" panose="020F0502020204030204"/>
                <a:ea typeface="微软雅黑"/>
                <a:cs typeface="+mn-ea"/>
                <a:sym typeface="+mn-lt"/>
              </a:rPr>
              <a:t>对于这种障碍，团队领导应该作出比应对其他几种障碍更明确的表示，强调注重集体成就。如果团队成员感到他们的领导最重视的问题不是集体成绩，他们也会去效仿他。团队领导必须克服自我主义，建立客观的态度，奖励那些真正为集体利益作出贡献的成员。</a:t>
            </a:r>
            <a:endParaRPr lang="zh-CN" altLang="en-US" sz="1600" dirty="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结束语</a:t>
            </a:r>
          </a:p>
        </p:txBody>
      </p:sp>
      <p:grpSp>
        <p:nvGrpSpPr>
          <p:cNvPr id="4" name="组合 3"/>
          <p:cNvGrpSpPr/>
          <p:nvPr/>
        </p:nvGrpSpPr>
        <p:grpSpPr>
          <a:xfrm>
            <a:off x="1224079" y="1959429"/>
            <a:ext cx="9743843" cy="3744685"/>
            <a:chOff x="1381358" y="1959429"/>
            <a:chExt cx="9743843" cy="3744685"/>
          </a:xfrm>
        </p:grpSpPr>
        <p:sp>
          <p:nvSpPr>
            <p:cNvPr id="5" name="任意多边形: 形状 4"/>
            <p:cNvSpPr/>
            <p:nvPr/>
          </p:nvSpPr>
          <p:spPr>
            <a:xfrm>
              <a:off x="1381358" y="1959429"/>
              <a:ext cx="9743843" cy="3744685"/>
            </a:xfrm>
            <a:custGeom>
              <a:avLst/>
              <a:gdLst>
                <a:gd name="connsiteX0" fmla="*/ 9067733 w 9743843"/>
                <a:gd name="connsiteY0" fmla="*/ 180456 h 3744685"/>
                <a:gd name="connsiteX1" fmla="*/ 8926331 w 9743843"/>
                <a:gd name="connsiteY1" fmla="*/ 321858 h 3744685"/>
                <a:gd name="connsiteX2" fmla="*/ 9067733 w 9743843"/>
                <a:gd name="connsiteY2" fmla="*/ 463260 h 3744685"/>
                <a:gd name="connsiteX3" fmla="*/ 9209135 w 9743843"/>
                <a:gd name="connsiteY3" fmla="*/ 321858 h 3744685"/>
                <a:gd name="connsiteX4" fmla="*/ 9067733 w 9743843"/>
                <a:gd name="connsiteY4" fmla="*/ 180456 h 3744685"/>
                <a:gd name="connsiteX5" fmla="*/ 8526019 w 9743843"/>
                <a:gd name="connsiteY5" fmla="*/ 180456 h 3744685"/>
                <a:gd name="connsiteX6" fmla="*/ 8384617 w 9743843"/>
                <a:gd name="connsiteY6" fmla="*/ 321858 h 3744685"/>
                <a:gd name="connsiteX7" fmla="*/ 8526019 w 9743843"/>
                <a:gd name="connsiteY7" fmla="*/ 463260 h 3744685"/>
                <a:gd name="connsiteX8" fmla="*/ 8667421 w 9743843"/>
                <a:gd name="connsiteY8" fmla="*/ 321858 h 3744685"/>
                <a:gd name="connsiteX9" fmla="*/ 8526019 w 9743843"/>
                <a:gd name="connsiteY9" fmla="*/ 180456 h 3744685"/>
                <a:gd name="connsiteX10" fmla="*/ 7984305 w 9743843"/>
                <a:gd name="connsiteY10" fmla="*/ 180456 h 3744685"/>
                <a:gd name="connsiteX11" fmla="*/ 7842903 w 9743843"/>
                <a:gd name="connsiteY11" fmla="*/ 321858 h 3744685"/>
                <a:gd name="connsiteX12" fmla="*/ 7984305 w 9743843"/>
                <a:gd name="connsiteY12" fmla="*/ 463260 h 3744685"/>
                <a:gd name="connsiteX13" fmla="*/ 8125707 w 9743843"/>
                <a:gd name="connsiteY13" fmla="*/ 321858 h 3744685"/>
                <a:gd name="connsiteX14" fmla="*/ 7984305 w 9743843"/>
                <a:gd name="connsiteY14" fmla="*/ 180456 h 3744685"/>
                <a:gd name="connsiteX15" fmla="*/ 7442591 w 9743843"/>
                <a:gd name="connsiteY15" fmla="*/ 180456 h 3744685"/>
                <a:gd name="connsiteX16" fmla="*/ 7301189 w 9743843"/>
                <a:gd name="connsiteY16" fmla="*/ 321858 h 3744685"/>
                <a:gd name="connsiteX17" fmla="*/ 7442591 w 9743843"/>
                <a:gd name="connsiteY17" fmla="*/ 463260 h 3744685"/>
                <a:gd name="connsiteX18" fmla="*/ 7583993 w 9743843"/>
                <a:gd name="connsiteY18" fmla="*/ 321858 h 3744685"/>
                <a:gd name="connsiteX19" fmla="*/ 7442591 w 9743843"/>
                <a:gd name="connsiteY19" fmla="*/ 180456 h 3744685"/>
                <a:gd name="connsiteX20" fmla="*/ 6900877 w 9743843"/>
                <a:gd name="connsiteY20" fmla="*/ 180456 h 3744685"/>
                <a:gd name="connsiteX21" fmla="*/ 6759475 w 9743843"/>
                <a:gd name="connsiteY21" fmla="*/ 321858 h 3744685"/>
                <a:gd name="connsiteX22" fmla="*/ 6900877 w 9743843"/>
                <a:gd name="connsiteY22" fmla="*/ 463260 h 3744685"/>
                <a:gd name="connsiteX23" fmla="*/ 7042279 w 9743843"/>
                <a:gd name="connsiteY23" fmla="*/ 321858 h 3744685"/>
                <a:gd name="connsiteX24" fmla="*/ 6900877 w 9743843"/>
                <a:gd name="connsiteY24" fmla="*/ 180456 h 3744685"/>
                <a:gd name="connsiteX25" fmla="*/ 6359163 w 9743843"/>
                <a:gd name="connsiteY25" fmla="*/ 180456 h 3744685"/>
                <a:gd name="connsiteX26" fmla="*/ 6217761 w 9743843"/>
                <a:gd name="connsiteY26" fmla="*/ 321858 h 3744685"/>
                <a:gd name="connsiteX27" fmla="*/ 6359163 w 9743843"/>
                <a:gd name="connsiteY27" fmla="*/ 463260 h 3744685"/>
                <a:gd name="connsiteX28" fmla="*/ 6500565 w 9743843"/>
                <a:gd name="connsiteY28" fmla="*/ 321858 h 3744685"/>
                <a:gd name="connsiteX29" fmla="*/ 6359163 w 9743843"/>
                <a:gd name="connsiteY29" fmla="*/ 180456 h 3744685"/>
                <a:gd name="connsiteX30" fmla="*/ 5817449 w 9743843"/>
                <a:gd name="connsiteY30" fmla="*/ 180456 h 3744685"/>
                <a:gd name="connsiteX31" fmla="*/ 5676047 w 9743843"/>
                <a:gd name="connsiteY31" fmla="*/ 321858 h 3744685"/>
                <a:gd name="connsiteX32" fmla="*/ 5817449 w 9743843"/>
                <a:gd name="connsiteY32" fmla="*/ 463260 h 3744685"/>
                <a:gd name="connsiteX33" fmla="*/ 5958851 w 9743843"/>
                <a:gd name="connsiteY33" fmla="*/ 321858 h 3744685"/>
                <a:gd name="connsiteX34" fmla="*/ 5817449 w 9743843"/>
                <a:gd name="connsiteY34" fmla="*/ 180456 h 3744685"/>
                <a:gd name="connsiteX35" fmla="*/ 5275735 w 9743843"/>
                <a:gd name="connsiteY35" fmla="*/ 180456 h 3744685"/>
                <a:gd name="connsiteX36" fmla="*/ 5134333 w 9743843"/>
                <a:gd name="connsiteY36" fmla="*/ 321858 h 3744685"/>
                <a:gd name="connsiteX37" fmla="*/ 5275735 w 9743843"/>
                <a:gd name="connsiteY37" fmla="*/ 463260 h 3744685"/>
                <a:gd name="connsiteX38" fmla="*/ 5417137 w 9743843"/>
                <a:gd name="connsiteY38" fmla="*/ 321858 h 3744685"/>
                <a:gd name="connsiteX39" fmla="*/ 5275735 w 9743843"/>
                <a:gd name="connsiteY39" fmla="*/ 180456 h 3744685"/>
                <a:gd name="connsiteX40" fmla="*/ 4734021 w 9743843"/>
                <a:gd name="connsiteY40" fmla="*/ 180456 h 3744685"/>
                <a:gd name="connsiteX41" fmla="*/ 4592619 w 9743843"/>
                <a:gd name="connsiteY41" fmla="*/ 321858 h 3744685"/>
                <a:gd name="connsiteX42" fmla="*/ 4734021 w 9743843"/>
                <a:gd name="connsiteY42" fmla="*/ 463260 h 3744685"/>
                <a:gd name="connsiteX43" fmla="*/ 4875423 w 9743843"/>
                <a:gd name="connsiteY43" fmla="*/ 321858 h 3744685"/>
                <a:gd name="connsiteX44" fmla="*/ 4734021 w 9743843"/>
                <a:gd name="connsiteY44" fmla="*/ 180456 h 3744685"/>
                <a:gd name="connsiteX45" fmla="*/ 4192307 w 9743843"/>
                <a:gd name="connsiteY45" fmla="*/ 180456 h 3744685"/>
                <a:gd name="connsiteX46" fmla="*/ 4050905 w 9743843"/>
                <a:gd name="connsiteY46" fmla="*/ 321858 h 3744685"/>
                <a:gd name="connsiteX47" fmla="*/ 4192307 w 9743843"/>
                <a:gd name="connsiteY47" fmla="*/ 463260 h 3744685"/>
                <a:gd name="connsiteX48" fmla="*/ 4333709 w 9743843"/>
                <a:gd name="connsiteY48" fmla="*/ 321858 h 3744685"/>
                <a:gd name="connsiteX49" fmla="*/ 4192307 w 9743843"/>
                <a:gd name="connsiteY49" fmla="*/ 180456 h 3744685"/>
                <a:gd name="connsiteX50" fmla="*/ 3650593 w 9743843"/>
                <a:gd name="connsiteY50" fmla="*/ 180456 h 3744685"/>
                <a:gd name="connsiteX51" fmla="*/ 3509191 w 9743843"/>
                <a:gd name="connsiteY51" fmla="*/ 321858 h 3744685"/>
                <a:gd name="connsiteX52" fmla="*/ 3650593 w 9743843"/>
                <a:gd name="connsiteY52" fmla="*/ 463260 h 3744685"/>
                <a:gd name="connsiteX53" fmla="*/ 3791995 w 9743843"/>
                <a:gd name="connsiteY53" fmla="*/ 321858 h 3744685"/>
                <a:gd name="connsiteX54" fmla="*/ 3650593 w 9743843"/>
                <a:gd name="connsiteY54" fmla="*/ 180456 h 3744685"/>
                <a:gd name="connsiteX55" fmla="*/ 3108879 w 9743843"/>
                <a:gd name="connsiteY55" fmla="*/ 180456 h 3744685"/>
                <a:gd name="connsiteX56" fmla="*/ 2967477 w 9743843"/>
                <a:gd name="connsiteY56" fmla="*/ 321858 h 3744685"/>
                <a:gd name="connsiteX57" fmla="*/ 3108879 w 9743843"/>
                <a:gd name="connsiteY57" fmla="*/ 463260 h 3744685"/>
                <a:gd name="connsiteX58" fmla="*/ 3250281 w 9743843"/>
                <a:gd name="connsiteY58" fmla="*/ 321858 h 3744685"/>
                <a:gd name="connsiteX59" fmla="*/ 3108879 w 9743843"/>
                <a:gd name="connsiteY59" fmla="*/ 180456 h 3744685"/>
                <a:gd name="connsiteX60" fmla="*/ 2567167 w 9743843"/>
                <a:gd name="connsiteY60" fmla="*/ 180456 h 3744685"/>
                <a:gd name="connsiteX61" fmla="*/ 2425765 w 9743843"/>
                <a:gd name="connsiteY61" fmla="*/ 321858 h 3744685"/>
                <a:gd name="connsiteX62" fmla="*/ 2567167 w 9743843"/>
                <a:gd name="connsiteY62" fmla="*/ 463260 h 3744685"/>
                <a:gd name="connsiteX63" fmla="*/ 2708570 w 9743843"/>
                <a:gd name="connsiteY63" fmla="*/ 321858 h 3744685"/>
                <a:gd name="connsiteX64" fmla="*/ 2567167 w 9743843"/>
                <a:gd name="connsiteY64" fmla="*/ 180456 h 3744685"/>
                <a:gd name="connsiteX65" fmla="*/ 2025453 w 9743843"/>
                <a:gd name="connsiteY65" fmla="*/ 180456 h 3744685"/>
                <a:gd name="connsiteX66" fmla="*/ 1884052 w 9743843"/>
                <a:gd name="connsiteY66" fmla="*/ 321858 h 3744685"/>
                <a:gd name="connsiteX67" fmla="*/ 2025453 w 9743843"/>
                <a:gd name="connsiteY67" fmla="*/ 463260 h 3744685"/>
                <a:gd name="connsiteX68" fmla="*/ 2166856 w 9743843"/>
                <a:gd name="connsiteY68" fmla="*/ 321858 h 3744685"/>
                <a:gd name="connsiteX69" fmla="*/ 2025453 w 9743843"/>
                <a:gd name="connsiteY69" fmla="*/ 180456 h 3744685"/>
                <a:gd name="connsiteX70" fmla="*/ 1483740 w 9743843"/>
                <a:gd name="connsiteY70" fmla="*/ 180456 h 3744685"/>
                <a:gd name="connsiteX71" fmla="*/ 1342338 w 9743843"/>
                <a:gd name="connsiteY71" fmla="*/ 321858 h 3744685"/>
                <a:gd name="connsiteX72" fmla="*/ 1483740 w 9743843"/>
                <a:gd name="connsiteY72" fmla="*/ 463260 h 3744685"/>
                <a:gd name="connsiteX73" fmla="*/ 1625142 w 9743843"/>
                <a:gd name="connsiteY73" fmla="*/ 321858 h 3744685"/>
                <a:gd name="connsiteX74" fmla="*/ 1483740 w 9743843"/>
                <a:gd name="connsiteY74" fmla="*/ 180456 h 3744685"/>
                <a:gd name="connsiteX75" fmla="*/ 942026 w 9743843"/>
                <a:gd name="connsiteY75" fmla="*/ 180456 h 3744685"/>
                <a:gd name="connsiteX76" fmla="*/ 800624 w 9743843"/>
                <a:gd name="connsiteY76" fmla="*/ 321858 h 3744685"/>
                <a:gd name="connsiteX77" fmla="*/ 942026 w 9743843"/>
                <a:gd name="connsiteY77" fmla="*/ 463260 h 3744685"/>
                <a:gd name="connsiteX78" fmla="*/ 1083429 w 9743843"/>
                <a:gd name="connsiteY78" fmla="*/ 321858 h 3744685"/>
                <a:gd name="connsiteX79" fmla="*/ 942026 w 9743843"/>
                <a:gd name="connsiteY79" fmla="*/ 180456 h 3744685"/>
                <a:gd name="connsiteX80" fmla="*/ 400312 w 9743843"/>
                <a:gd name="connsiteY80" fmla="*/ 180456 h 3744685"/>
                <a:gd name="connsiteX81" fmla="*/ 258910 w 9743843"/>
                <a:gd name="connsiteY81" fmla="*/ 321858 h 3744685"/>
                <a:gd name="connsiteX82" fmla="*/ 400312 w 9743843"/>
                <a:gd name="connsiteY82" fmla="*/ 463260 h 3744685"/>
                <a:gd name="connsiteX83" fmla="*/ 541714 w 9743843"/>
                <a:gd name="connsiteY83" fmla="*/ 321858 h 3744685"/>
                <a:gd name="connsiteX84" fmla="*/ 400312 w 9743843"/>
                <a:gd name="connsiteY84" fmla="*/ 180456 h 3744685"/>
                <a:gd name="connsiteX85" fmla="*/ 0 w 9743843"/>
                <a:gd name="connsiteY85" fmla="*/ 0 h 3744685"/>
                <a:gd name="connsiteX86" fmla="*/ 9743843 w 9743843"/>
                <a:gd name="connsiteY86" fmla="*/ 0 h 3744685"/>
                <a:gd name="connsiteX87" fmla="*/ 9743843 w 9743843"/>
                <a:gd name="connsiteY87" fmla="*/ 3744685 h 3744685"/>
                <a:gd name="connsiteX88" fmla="*/ 0 w 9743843"/>
                <a:gd name="connsiteY88" fmla="*/ 3744685 h 3744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9743843" h="3744685">
                  <a:moveTo>
                    <a:pt x="9067733" y="180456"/>
                  </a:moveTo>
                  <a:cubicBezTo>
                    <a:pt x="8989639" y="180456"/>
                    <a:pt x="8926331" y="243764"/>
                    <a:pt x="8926331" y="321858"/>
                  </a:cubicBezTo>
                  <a:cubicBezTo>
                    <a:pt x="8926331" y="399952"/>
                    <a:pt x="8989639" y="463260"/>
                    <a:pt x="9067733" y="463260"/>
                  </a:cubicBezTo>
                  <a:cubicBezTo>
                    <a:pt x="9145827" y="463260"/>
                    <a:pt x="9209135" y="399952"/>
                    <a:pt x="9209135" y="321858"/>
                  </a:cubicBezTo>
                  <a:cubicBezTo>
                    <a:pt x="9209135" y="243764"/>
                    <a:pt x="9145827" y="180456"/>
                    <a:pt x="9067733" y="180456"/>
                  </a:cubicBezTo>
                  <a:close/>
                  <a:moveTo>
                    <a:pt x="8526019" y="180456"/>
                  </a:moveTo>
                  <a:cubicBezTo>
                    <a:pt x="8447925" y="180456"/>
                    <a:pt x="8384617" y="243764"/>
                    <a:pt x="8384617" y="321858"/>
                  </a:cubicBezTo>
                  <a:cubicBezTo>
                    <a:pt x="8384617" y="399952"/>
                    <a:pt x="8447925" y="463260"/>
                    <a:pt x="8526019" y="463260"/>
                  </a:cubicBezTo>
                  <a:cubicBezTo>
                    <a:pt x="8604113" y="463260"/>
                    <a:pt x="8667421" y="399952"/>
                    <a:pt x="8667421" y="321858"/>
                  </a:cubicBezTo>
                  <a:cubicBezTo>
                    <a:pt x="8667421" y="243764"/>
                    <a:pt x="8604113" y="180456"/>
                    <a:pt x="8526019" y="180456"/>
                  </a:cubicBezTo>
                  <a:close/>
                  <a:moveTo>
                    <a:pt x="7984305" y="180456"/>
                  </a:moveTo>
                  <a:cubicBezTo>
                    <a:pt x="7906211" y="180456"/>
                    <a:pt x="7842903" y="243764"/>
                    <a:pt x="7842903" y="321858"/>
                  </a:cubicBezTo>
                  <a:cubicBezTo>
                    <a:pt x="7842903" y="399952"/>
                    <a:pt x="7906211" y="463260"/>
                    <a:pt x="7984305" y="463260"/>
                  </a:cubicBezTo>
                  <a:cubicBezTo>
                    <a:pt x="8062399" y="463260"/>
                    <a:pt x="8125707" y="399952"/>
                    <a:pt x="8125707" y="321858"/>
                  </a:cubicBezTo>
                  <a:cubicBezTo>
                    <a:pt x="8125707" y="243764"/>
                    <a:pt x="8062399" y="180456"/>
                    <a:pt x="7984305" y="180456"/>
                  </a:cubicBezTo>
                  <a:close/>
                  <a:moveTo>
                    <a:pt x="7442591" y="180456"/>
                  </a:moveTo>
                  <a:cubicBezTo>
                    <a:pt x="7364497" y="180456"/>
                    <a:pt x="7301189" y="243764"/>
                    <a:pt x="7301189" y="321858"/>
                  </a:cubicBezTo>
                  <a:cubicBezTo>
                    <a:pt x="7301189" y="399952"/>
                    <a:pt x="7364497" y="463260"/>
                    <a:pt x="7442591" y="463260"/>
                  </a:cubicBezTo>
                  <a:cubicBezTo>
                    <a:pt x="7520685" y="463260"/>
                    <a:pt x="7583993" y="399952"/>
                    <a:pt x="7583993" y="321858"/>
                  </a:cubicBezTo>
                  <a:cubicBezTo>
                    <a:pt x="7583993" y="243764"/>
                    <a:pt x="7520685" y="180456"/>
                    <a:pt x="7442591" y="180456"/>
                  </a:cubicBezTo>
                  <a:close/>
                  <a:moveTo>
                    <a:pt x="6900877" y="180456"/>
                  </a:moveTo>
                  <a:cubicBezTo>
                    <a:pt x="6822783" y="180456"/>
                    <a:pt x="6759475" y="243764"/>
                    <a:pt x="6759475" y="321858"/>
                  </a:cubicBezTo>
                  <a:cubicBezTo>
                    <a:pt x="6759475" y="399952"/>
                    <a:pt x="6822783" y="463260"/>
                    <a:pt x="6900877" y="463260"/>
                  </a:cubicBezTo>
                  <a:cubicBezTo>
                    <a:pt x="6978971" y="463260"/>
                    <a:pt x="7042279" y="399952"/>
                    <a:pt x="7042279" y="321858"/>
                  </a:cubicBezTo>
                  <a:cubicBezTo>
                    <a:pt x="7042279" y="243764"/>
                    <a:pt x="6978971" y="180456"/>
                    <a:pt x="6900877" y="180456"/>
                  </a:cubicBezTo>
                  <a:close/>
                  <a:moveTo>
                    <a:pt x="6359163" y="180456"/>
                  </a:moveTo>
                  <a:cubicBezTo>
                    <a:pt x="6281069" y="180456"/>
                    <a:pt x="6217761" y="243764"/>
                    <a:pt x="6217761" y="321858"/>
                  </a:cubicBezTo>
                  <a:cubicBezTo>
                    <a:pt x="6217761" y="399952"/>
                    <a:pt x="6281069" y="463260"/>
                    <a:pt x="6359163" y="463260"/>
                  </a:cubicBezTo>
                  <a:cubicBezTo>
                    <a:pt x="6437257" y="463260"/>
                    <a:pt x="6500565" y="399952"/>
                    <a:pt x="6500565" y="321858"/>
                  </a:cubicBezTo>
                  <a:cubicBezTo>
                    <a:pt x="6500565" y="243764"/>
                    <a:pt x="6437257" y="180456"/>
                    <a:pt x="6359163" y="180456"/>
                  </a:cubicBezTo>
                  <a:close/>
                  <a:moveTo>
                    <a:pt x="5817449" y="180456"/>
                  </a:moveTo>
                  <a:cubicBezTo>
                    <a:pt x="5739355" y="180456"/>
                    <a:pt x="5676047" y="243764"/>
                    <a:pt x="5676047" y="321858"/>
                  </a:cubicBezTo>
                  <a:cubicBezTo>
                    <a:pt x="5676047" y="399952"/>
                    <a:pt x="5739355" y="463260"/>
                    <a:pt x="5817449" y="463260"/>
                  </a:cubicBezTo>
                  <a:cubicBezTo>
                    <a:pt x="5895543" y="463260"/>
                    <a:pt x="5958851" y="399952"/>
                    <a:pt x="5958851" y="321858"/>
                  </a:cubicBezTo>
                  <a:cubicBezTo>
                    <a:pt x="5958851" y="243764"/>
                    <a:pt x="5895543" y="180456"/>
                    <a:pt x="5817449" y="180456"/>
                  </a:cubicBezTo>
                  <a:close/>
                  <a:moveTo>
                    <a:pt x="5275735" y="180456"/>
                  </a:moveTo>
                  <a:cubicBezTo>
                    <a:pt x="5197641" y="180456"/>
                    <a:pt x="5134333" y="243764"/>
                    <a:pt x="5134333" y="321858"/>
                  </a:cubicBezTo>
                  <a:cubicBezTo>
                    <a:pt x="5134333" y="399952"/>
                    <a:pt x="5197641" y="463260"/>
                    <a:pt x="5275735" y="463260"/>
                  </a:cubicBezTo>
                  <a:cubicBezTo>
                    <a:pt x="5353829" y="463260"/>
                    <a:pt x="5417137" y="399952"/>
                    <a:pt x="5417137" y="321858"/>
                  </a:cubicBezTo>
                  <a:cubicBezTo>
                    <a:pt x="5417137" y="243764"/>
                    <a:pt x="5353829" y="180456"/>
                    <a:pt x="5275735" y="180456"/>
                  </a:cubicBezTo>
                  <a:close/>
                  <a:moveTo>
                    <a:pt x="4734021" y="180456"/>
                  </a:moveTo>
                  <a:cubicBezTo>
                    <a:pt x="4655927" y="180456"/>
                    <a:pt x="4592619" y="243764"/>
                    <a:pt x="4592619" y="321858"/>
                  </a:cubicBezTo>
                  <a:cubicBezTo>
                    <a:pt x="4592619" y="399952"/>
                    <a:pt x="4655927" y="463260"/>
                    <a:pt x="4734021" y="463260"/>
                  </a:cubicBezTo>
                  <a:cubicBezTo>
                    <a:pt x="4812115" y="463260"/>
                    <a:pt x="4875423" y="399952"/>
                    <a:pt x="4875423" y="321858"/>
                  </a:cubicBezTo>
                  <a:cubicBezTo>
                    <a:pt x="4875423" y="243764"/>
                    <a:pt x="4812115" y="180456"/>
                    <a:pt x="4734021" y="180456"/>
                  </a:cubicBezTo>
                  <a:close/>
                  <a:moveTo>
                    <a:pt x="4192307" y="180456"/>
                  </a:moveTo>
                  <a:cubicBezTo>
                    <a:pt x="4114213" y="180456"/>
                    <a:pt x="4050905" y="243764"/>
                    <a:pt x="4050905" y="321858"/>
                  </a:cubicBezTo>
                  <a:cubicBezTo>
                    <a:pt x="4050905" y="399952"/>
                    <a:pt x="4114213" y="463260"/>
                    <a:pt x="4192307" y="463260"/>
                  </a:cubicBezTo>
                  <a:cubicBezTo>
                    <a:pt x="4270401" y="463260"/>
                    <a:pt x="4333709" y="399952"/>
                    <a:pt x="4333709" y="321858"/>
                  </a:cubicBezTo>
                  <a:cubicBezTo>
                    <a:pt x="4333709" y="243764"/>
                    <a:pt x="4270401" y="180456"/>
                    <a:pt x="4192307" y="180456"/>
                  </a:cubicBezTo>
                  <a:close/>
                  <a:moveTo>
                    <a:pt x="3650593" y="180456"/>
                  </a:moveTo>
                  <a:cubicBezTo>
                    <a:pt x="3572499" y="180456"/>
                    <a:pt x="3509191" y="243764"/>
                    <a:pt x="3509191" y="321858"/>
                  </a:cubicBezTo>
                  <a:cubicBezTo>
                    <a:pt x="3509191" y="399952"/>
                    <a:pt x="3572499" y="463260"/>
                    <a:pt x="3650593" y="463260"/>
                  </a:cubicBezTo>
                  <a:cubicBezTo>
                    <a:pt x="3728687" y="463260"/>
                    <a:pt x="3791995" y="399952"/>
                    <a:pt x="3791995" y="321858"/>
                  </a:cubicBezTo>
                  <a:cubicBezTo>
                    <a:pt x="3791995" y="243764"/>
                    <a:pt x="3728687" y="180456"/>
                    <a:pt x="3650593" y="180456"/>
                  </a:cubicBezTo>
                  <a:close/>
                  <a:moveTo>
                    <a:pt x="3108879" y="180456"/>
                  </a:moveTo>
                  <a:cubicBezTo>
                    <a:pt x="3030785" y="180456"/>
                    <a:pt x="2967477" y="243764"/>
                    <a:pt x="2967477" y="321858"/>
                  </a:cubicBezTo>
                  <a:cubicBezTo>
                    <a:pt x="2967477" y="399952"/>
                    <a:pt x="3030785" y="463260"/>
                    <a:pt x="3108879" y="463260"/>
                  </a:cubicBezTo>
                  <a:cubicBezTo>
                    <a:pt x="3186973" y="463260"/>
                    <a:pt x="3250281" y="399952"/>
                    <a:pt x="3250281" y="321858"/>
                  </a:cubicBezTo>
                  <a:cubicBezTo>
                    <a:pt x="3250281" y="243764"/>
                    <a:pt x="3186973" y="180456"/>
                    <a:pt x="3108879" y="180456"/>
                  </a:cubicBezTo>
                  <a:close/>
                  <a:moveTo>
                    <a:pt x="2567167" y="180456"/>
                  </a:moveTo>
                  <a:cubicBezTo>
                    <a:pt x="2489073" y="180456"/>
                    <a:pt x="2425765" y="243764"/>
                    <a:pt x="2425765" y="321858"/>
                  </a:cubicBezTo>
                  <a:cubicBezTo>
                    <a:pt x="2425765" y="399952"/>
                    <a:pt x="2489073" y="463260"/>
                    <a:pt x="2567167" y="463260"/>
                  </a:cubicBezTo>
                  <a:cubicBezTo>
                    <a:pt x="2645262" y="463260"/>
                    <a:pt x="2708570" y="399952"/>
                    <a:pt x="2708570" y="321858"/>
                  </a:cubicBezTo>
                  <a:cubicBezTo>
                    <a:pt x="2708570" y="243764"/>
                    <a:pt x="2645262" y="180456"/>
                    <a:pt x="2567167" y="180456"/>
                  </a:cubicBezTo>
                  <a:close/>
                  <a:moveTo>
                    <a:pt x="2025453" y="180456"/>
                  </a:moveTo>
                  <a:cubicBezTo>
                    <a:pt x="1947360" y="180456"/>
                    <a:pt x="1884052" y="243764"/>
                    <a:pt x="1884052" y="321858"/>
                  </a:cubicBezTo>
                  <a:cubicBezTo>
                    <a:pt x="1884052" y="399952"/>
                    <a:pt x="1947360" y="463260"/>
                    <a:pt x="2025453" y="463260"/>
                  </a:cubicBezTo>
                  <a:cubicBezTo>
                    <a:pt x="2103548" y="463260"/>
                    <a:pt x="2166856" y="399952"/>
                    <a:pt x="2166856" y="321858"/>
                  </a:cubicBezTo>
                  <a:cubicBezTo>
                    <a:pt x="2166856" y="243764"/>
                    <a:pt x="2103548" y="180456"/>
                    <a:pt x="2025453" y="180456"/>
                  </a:cubicBezTo>
                  <a:close/>
                  <a:moveTo>
                    <a:pt x="1483740" y="180456"/>
                  </a:moveTo>
                  <a:cubicBezTo>
                    <a:pt x="1405646" y="180456"/>
                    <a:pt x="1342338" y="243764"/>
                    <a:pt x="1342338" y="321858"/>
                  </a:cubicBezTo>
                  <a:cubicBezTo>
                    <a:pt x="1342338" y="399952"/>
                    <a:pt x="1405646" y="463260"/>
                    <a:pt x="1483740" y="463260"/>
                  </a:cubicBezTo>
                  <a:cubicBezTo>
                    <a:pt x="1561834" y="463260"/>
                    <a:pt x="1625142" y="399952"/>
                    <a:pt x="1625142" y="321858"/>
                  </a:cubicBezTo>
                  <a:cubicBezTo>
                    <a:pt x="1625142" y="243764"/>
                    <a:pt x="1561834" y="180456"/>
                    <a:pt x="1483740" y="180456"/>
                  </a:cubicBezTo>
                  <a:close/>
                  <a:moveTo>
                    <a:pt x="942026" y="180456"/>
                  </a:moveTo>
                  <a:cubicBezTo>
                    <a:pt x="863932" y="180456"/>
                    <a:pt x="800624" y="243764"/>
                    <a:pt x="800624" y="321858"/>
                  </a:cubicBezTo>
                  <a:cubicBezTo>
                    <a:pt x="800624" y="399952"/>
                    <a:pt x="863932" y="463260"/>
                    <a:pt x="942026" y="463260"/>
                  </a:cubicBezTo>
                  <a:cubicBezTo>
                    <a:pt x="1020120" y="463260"/>
                    <a:pt x="1083429" y="399952"/>
                    <a:pt x="1083429" y="321858"/>
                  </a:cubicBezTo>
                  <a:cubicBezTo>
                    <a:pt x="1083429" y="243764"/>
                    <a:pt x="1020120" y="180456"/>
                    <a:pt x="942026" y="180456"/>
                  </a:cubicBezTo>
                  <a:close/>
                  <a:moveTo>
                    <a:pt x="400312" y="180456"/>
                  </a:moveTo>
                  <a:cubicBezTo>
                    <a:pt x="322218" y="180456"/>
                    <a:pt x="258910" y="243764"/>
                    <a:pt x="258910" y="321858"/>
                  </a:cubicBezTo>
                  <a:cubicBezTo>
                    <a:pt x="258910" y="399952"/>
                    <a:pt x="322218" y="463260"/>
                    <a:pt x="400312" y="463260"/>
                  </a:cubicBezTo>
                  <a:cubicBezTo>
                    <a:pt x="478405" y="463260"/>
                    <a:pt x="541714" y="399952"/>
                    <a:pt x="541714" y="321858"/>
                  </a:cubicBezTo>
                  <a:cubicBezTo>
                    <a:pt x="541714" y="243764"/>
                    <a:pt x="478405" y="180456"/>
                    <a:pt x="400312" y="180456"/>
                  </a:cubicBezTo>
                  <a:close/>
                  <a:moveTo>
                    <a:pt x="0" y="0"/>
                  </a:moveTo>
                  <a:lnTo>
                    <a:pt x="9743843" y="0"/>
                  </a:lnTo>
                  <a:lnTo>
                    <a:pt x="9743843" y="3744685"/>
                  </a:lnTo>
                  <a:lnTo>
                    <a:pt x="0" y="3744685"/>
                  </a:lnTo>
                  <a:close/>
                </a:path>
              </a:pathLst>
            </a:custGeom>
            <a:solidFill>
              <a:srgbClr val="FF6C4B"/>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Adobe Arabic" panose="020F0502020204030204"/>
                <a:ea typeface="微软雅黑"/>
                <a:cs typeface="+mn-ea"/>
                <a:sym typeface="+mn-lt"/>
              </a:endParaRPr>
            </a:p>
          </p:txBody>
        </p:sp>
        <p:sp>
          <p:nvSpPr>
            <p:cNvPr id="6" name="TextBox 3"/>
            <p:cNvSpPr txBox="1">
              <a:spLocks noChangeArrowheads="1"/>
            </p:cNvSpPr>
            <p:nvPr/>
          </p:nvSpPr>
          <p:spPr bwMode="auto">
            <a:xfrm>
              <a:off x="1725104" y="2785128"/>
              <a:ext cx="8946037" cy="2351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eaLnBrk="1" hangingPunct="1">
                <a:lnSpc>
                  <a:spcPct val="150000"/>
                </a:lnSpc>
              </a:pPr>
              <a:r>
                <a:rPr lang="zh-CN" altLang="en-US" sz="2000" dirty="0">
                  <a:solidFill>
                    <a:srgbClr val="FFFFFF"/>
                  </a:solidFill>
                  <a:latin typeface="Adobe Arabic" panose="020F0502020204030204"/>
                  <a:ea typeface="微软雅黑"/>
                  <a:cs typeface="+mn-ea"/>
                  <a:sym typeface="+mn-lt"/>
                </a:rPr>
                <a:t>事实上企业团队通过实施一系列方法取得进步需要比较长的时间。取得成功不是使用神秘复杂的理论，而是通俗易懂的原则，但需要持之以恒。有趣的是，团队取得成功正是因为它是由不完美的成的。通过认识团队的人性化特点，团队成员就可以克服人性的弱点，建立信任，进行有益的争论，全力投入，注重集体成绩，从而取得更大的收益。</a:t>
              </a: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16" presetClass="entr" presetSubtype="21"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inVertical)">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006FD5-DB73-4886-95C7-43BF65EE37AC}"/>
              </a:ext>
            </a:extLst>
          </p:cNvPr>
          <p:cNvSpPr txBox="1"/>
          <p:nvPr/>
        </p:nvSpPr>
        <p:spPr>
          <a:xfrm>
            <a:off x="4573386" y="497956"/>
            <a:ext cx="2357275" cy="271485"/>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algn="ctr"/>
            <a:r>
              <a:rPr lang="zh-CN" altLang="en-US" sz="1764" dirty="0"/>
              <a:t>行业报告资源群</a:t>
            </a:r>
          </a:p>
        </p:txBody>
      </p:sp>
      <p:pic>
        <p:nvPicPr>
          <p:cNvPr id="6" name="图片 5">
            <a:extLst>
              <a:ext uri="{FF2B5EF4-FFF2-40B4-BE49-F238E27FC236}">
                <a16:creationId xmlns:a16="http://schemas.microsoft.com/office/drawing/2014/main" id="{6793E173-5825-4841-B00B-A6601E085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80072" y="907720"/>
            <a:ext cx="1765463" cy="1765463"/>
          </a:xfrm>
          <a:prstGeom prst="rect">
            <a:avLst/>
          </a:prstGeom>
        </p:spPr>
      </p:pic>
      <p:sp>
        <p:nvSpPr>
          <p:cNvPr id="7" name="object 8">
            <a:extLst>
              <a:ext uri="{FF2B5EF4-FFF2-40B4-BE49-F238E27FC236}">
                <a16:creationId xmlns:a16="http://schemas.microsoft.com/office/drawing/2014/main" id="{C2393EC2-B16E-41B7-B10A-7534D9782E4B}"/>
              </a:ext>
            </a:extLst>
          </p:cNvPr>
          <p:cNvSpPr txBox="1"/>
          <p:nvPr/>
        </p:nvSpPr>
        <p:spPr>
          <a:xfrm>
            <a:off x="7320942" y="848098"/>
            <a:ext cx="4127724" cy="1615827"/>
          </a:xfrm>
          <a:prstGeom prst="rect">
            <a:avLst/>
          </a:prstGeom>
        </p:spPr>
        <p:txBody>
          <a:bodyPr vert="horz" wrap="square" lIns="0" tIns="0" rIns="0" bIns="0" rtlCol="0">
            <a:spAutoFit/>
          </a:bodyPr>
          <a:lstStyle/>
          <a:p>
            <a:pPr marL="352793" lvl="1" indent="-352793">
              <a:spcBef>
                <a:spcPts val="1560"/>
              </a:spcBef>
              <a:buFont typeface="+mj-lt"/>
              <a:buAutoNum type="arabicPeriod"/>
            </a:pPr>
            <a:r>
              <a:rPr lang="zh-CN" altLang="en-US" sz="1300" spc="-6" dirty="0">
                <a:latin typeface="+mn-ea"/>
              </a:rPr>
              <a:t>进群福利：进群即领万份行业研究、管理方案及其他学习资源，直接打包下载</a:t>
            </a:r>
          </a:p>
          <a:p>
            <a:pPr marL="352793" lvl="1" indent="-352793">
              <a:spcBef>
                <a:spcPts val="1560"/>
              </a:spcBef>
              <a:buFont typeface="+mj-lt"/>
              <a:buAutoNum type="arabicPeriod"/>
            </a:pPr>
            <a:r>
              <a:rPr lang="zh-CN" altLang="en-US" sz="1300" spc="-6" dirty="0">
                <a:latin typeface="+mn-ea"/>
              </a:rPr>
              <a:t>每日分享：</a:t>
            </a:r>
            <a:r>
              <a:rPr lang="en-US" altLang="zh-CN" sz="1300" spc="-6" dirty="0">
                <a:latin typeface="+mn-ea"/>
              </a:rPr>
              <a:t>6+</a:t>
            </a:r>
            <a:r>
              <a:rPr lang="zh-CN" altLang="en-US" sz="1300" spc="-6" dirty="0">
                <a:latin typeface="+mn-ea"/>
              </a:rPr>
              <a:t>份行业精选、</a:t>
            </a:r>
            <a:r>
              <a:rPr lang="en-US" altLang="zh-CN" sz="1300" spc="-6" dirty="0">
                <a:latin typeface="+mn-ea"/>
              </a:rPr>
              <a:t>3</a:t>
            </a:r>
            <a:r>
              <a:rPr lang="zh-CN" altLang="en-US" sz="1300" spc="-6" dirty="0">
                <a:latin typeface="+mn-ea"/>
              </a:rPr>
              <a:t>个行业主题</a:t>
            </a:r>
          </a:p>
          <a:p>
            <a:pPr marL="352793" lvl="1" indent="-352793">
              <a:spcBef>
                <a:spcPts val="1560"/>
              </a:spcBef>
              <a:buFont typeface="+mj-lt"/>
              <a:buAutoNum type="arabicPeriod"/>
            </a:pPr>
            <a:r>
              <a:rPr lang="zh-CN" altLang="en-US" sz="1300" spc="-6" dirty="0">
                <a:latin typeface="+mn-ea"/>
              </a:rPr>
              <a:t>报告查询：群里直接咨询，免费协助查找</a:t>
            </a:r>
          </a:p>
          <a:p>
            <a:pPr marL="352793" lvl="1" indent="-352793">
              <a:spcBef>
                <a:spcPts val="1560"/>
              </a:spcBef>
              <a:buFont typeface="+mj-lt"/>
              <a:buAutoNum type="arabicPeriod"/>
            </a:pPr>
            <a:r>
              <a:rPr lang="zh-CN" altLang="en-US" sz="1300" spc="-6" dirty="0">
                <a:latin typeface="+mn-ea"/>
              </a:rPr>
              <a:t>严禁广告：仅限行业报告交流，禁止一切无关信息</a:t>
            </a:r>
            <a:endParaRPr lang="en-US" altLang="zh-CN" sz="1300" spc="-6" dirty="0">
              <a:latin typeface="+mn-ea"/>
            </a:endParaRPr>
          </a:p>
        </p:txBody>
      </p:sp>
      <p:sp>
        <p:nvSpPr>
          <p:cNvPr id="8" name="object 4">
            <a:extLst>
              <a:ext uri="{FF2B5EF4-FFF2-40B4-BE49-F238E27FC236}">
                <a16:creationId xmlns:a16="http://schemas.microsoft.com/office/drawing/2014/main" id="{028E0713-FCEE-44A0-9264-4AA27B665F59}"/>
              </a:ext>
            </a:extLst>
          </p:cNvPr>
          <p:cNvSpPr txBox="1"/>
          <p:nvPr/>
        </p:nvSpPr>
        <p:spPr>
          <a:xfrm>
            <a:off x="4656096" y="2673184"/>
            <a:ext cx="2191854" cy="174663"/>
          </a:xfrm>
          <a:prstGeom prst="rect">
            <a:avLst/>
          </a:prstGeom>
        </p:spPr>
        <p:txBody>
          <a:bodyPr vert="horz" wrap="square" lIns="0" tIns="0" rIns="0" bIns="0" rtlCol="0">
            <a:spAutoFit/>
          </a:bodyPr>
          <a:lstStyle/>
          <a:p>
            <a:pPr marL="15997" algn="ctr"/>
            <a:r>
              <a:rPr sz="1135" b="1" dirty="0" err="1">
                <a:solidFill>
                  <a:srgbClr val="FF4B41"/>
                </a:solidFill>
                <a:latin typeface="微软雅黑"/>
              </a:rPr>
              <a:t>微信扫码</a:t>
            </a:r>
            <a:r>
              <a:rPr lang="en-US" sz="1135" b="1" dirty="0">
                <a:solidFill>
                  <a:srgbClr val="FF4B41"/>
                </a:solidFill>
                <a:latin typeface="微软雅黑"/>
              </a:rPr>
              <a:t> </a:t>
            </a:r>
            <a:r>
              <a:rPr lang="zh-CN" altLang="en-US" sz="1135" b="1" dirty="0">
                <a:solidFill>
                  <a:srgbClr val="FF4B41"/>
                </a:solidFill>
                <a:latin typeface="微软雅黑"/>
              </a:rPr>
              <a:t>长期有效</a:t>
            </a:r>
            <a:endParaRPr sz="1135" b="1" dirty="0">
              <a:solidFill>
                <a:srgbClr val="FF4B41"/>
              </a:solidFill>
              <a:latin typeface="微软雅黑"/>
            </a:endParaRPr>
          </a:p>
        </p:txBody>
      </p:sp>
      <p:pic>
        <p:nvPicPr>
          <p:cNvPr id="10" name="图片 9">
            <a:extLst>
              <a:ext uri="{FF2B5EF4-FFF2-40B4-BE49-F238E27FC236}">
                <a16:creationId xmlns:a16="http://schemas.microsoft.com/office/drawing/2014/main" id="{0BFD848F-C4BE-49F7-AD26-1EE75D6B56A0}"/>
              </a:ext>
            </a:extLst>
          </p:cNvPr>
          <p:cNvPicPr>
            <a:picLocks noChangeAspect="1"/>
          </p:cNvPicPr>
          <p:nvPr/>
        </p:nvPicPr>
        <p:blipFill>
          <a:blip r:embed="rId4"/>
          <a:stretch>
            <a:fillRect/>
          </a:stretch>
        </p:blipFill>
        <p:spPr>
          <a:xfrm>
            <a:off x="4940094" y="3860284"/>
            <a:ext cx="1760186" cy="1708541"/>
          </a:xfrm>
          <a:prstGeom prst="rect">
            <a:avLst/>
          </a:prstGeom>
        </p:spPr>
      </p:pic>
      <p:sp>
        <p:nvSpPr>
          <p:cNvPr id="12" name="object 3">
            <a:extLst>
              <a:ext uri="{FF2B5EF4-FFF2-40B4-BE49-F238E27FC236}">
                <a16:creationId xmlns:a16="http://schemas.microsoft.com/office/drawing/2014/main" id="{B3A0B248-818C-4FDF-BEF2-26E329404C8A}"/>
              </a:ext>
            </a:extLst>
          </p:cNvPr>
          <p:cNvSpPr txBox="1"/>
          <p:nvPr/>
        </p:nvSpPr>
        <p:spPr>
          <a:xfrm>
            <a:off x="7352786" y="4135731"/>
            <a:ext cx="4302884" cy="1034707"/>
          </a:xfrm>
          <a:prstGeom prst="rect">
            <a:avLst/>
          </a:prstGeom>
        </p:spPr>
        <p:txBody>
          <a:bodyPr vert="horz" wrap="square" lIns="0" tIns="0" rIns="0" bIns="0" rtlCol="0">
            <a:spAutoFit/>
          </a:bodyPr>
          <a:lstStyle/>
          <a:p>
            <a:pPr marR="6399">
              <a:lnSpc>
                <a:spcPct val="132000"/>
              </a:lnSpc>
              <a:spcBef>
                <a:spcPts val="1511"/>
              </a:spcBef>
            </a:pPr>
            <a:r>
              <a:rPr lang="zh-CN" altLang="en-US" sz="1300" spc="-6" dirty="0">
                <a:latin typeface="+mn-ea"/>
              </a:rPr>
              <a:t>专业知识社群：每月分享</a:t>
            </a:r>
            <a:r>
              <a:rPr lang="en-US" altLang="zh-CN" sz="1300" spc="-6" dirty="0">
                <a:latin typeface="+mn-ea"/>
              </a:rPr>
              <a:t>8000+</a:t>
            </a:r>
            <a:r>
              <a:rPr lang="zh-CN" altLang="en-US" sz="1300" spc="-6" dirty="0">
                <a:latin typeface="+mn-ea"/>
              </a:rPr>
              <a:t>份行业研究报告、商业计划、市场研究、企业运营及咨询管理方案等，涵盖科技、金融、教育、互联网、房地产、生物制药、医疗健康等；已成为投资、产业研究、企业运营、价值传播等工作助手。</a:t>
            </a:r>
          </a:p>
        </p:txBody>
      </p:sp>
      <p:sp>
        <p:nvSpPr>
          <p:cNvPr id="11" name="object 2">
            <a:extLst>
              <a:ext uri="{FF2B5EF4-FFF2-40B4-BE49-F238E27FC236}">
                <a16:creationId xmlns:a16="http://schemas.microsoft.com/office/drawing/2014/main" id="{6263412E-8CBD-48B1-AE33-4655BBC4612F}"/>
              </a:ext>
            </a:extLst>
          </p:cNvPr>
          <p:cNvSpPr txBox="1">
            <a:spLocks noGrp="1"/>
          </p:cNvSpPr>
          <p:nvPr>
            <p:ph type="title"/>
          </p:nvPr>
        </p:nvSpPr>
        <p:spPr>
          <a:xfrm>
            <a:off x="4667505" y="3446441"/>
            <a:ext cx="2687821" cy="244362"/>
          </a:xfrm>
          <a:prstGeom prst="rect">
            <a:avLst/>
          </a:prstGeom>
          <a:solidFill>
            <a:schemeClr val="bg1"/>
          </a:solidFill>
        </p:spPr>
        <p:txBody>
          <a:bodyPr vert="horz" wrap="square" lIns="0" tIns="0" rIns="0" bIns="0" rtlCol="0" anchor="ctr" anchorCtr="0">
            <a:spAutoFit/>
          </a:bodyPr>
          <a:lstStyle/>
          <a:p>
            <a:pPr marL="15997" algn="ctr"/>
            <a:r>
              <a:rPr sz="1764" dirty="0" err="1">
                <a:latin typeface="微软雅黑" panose="020B0503020204020204" pitchFamily="34" charset="-122"/>
                <a:ea typeface="微软雅黑" panose="020B0503020204020204" pitchFamily="34" charset="-122"/>
              </a:rPr>
              <a:t>知识星球</a:t>
            </a:r>
            <a:r>
              <a:rPr sz="1764" dirty="0">
                <a:latin typeface="微软雅黑" panose="020B0503020204020204" pitchFamily="34" charset="-122"/>
                <a:ea typeface="微软雅黑" panose="020B0503020204020204" pitchFamily="34" charset="-122"/>
              </a:rPr>
              <a:t> </a:t>
            </a:r>
            <a:r>
              <a:rPr sz="1764" dirty="0" err="1">
                <a:latin typeface="微软雅黑" panose="020B0503020204020204" pitchFamily="34" charset="-122"/>
                <a:ea typeface="微软雅黑" panose="020B0503020204020204" pitchFamily="34" charset="-122"/>
              </a:rPr>
              <a:t>行业与管理资源</a:t>
            </a:r>
            <a:endParaRPr sz="1764" dirty="0">
              <a:latin typeface="微软雅黑" panose="020B0503020204020204" pitchFamily="34" charset="-122"/>
              <a:ea typeface="微软雅黑" panose="020B0503020204020204" pitchFamily="34" charset="-122"/>
            </a:endParaRPr>
          </a:p>
        </p:txBody>
      </p:sp>
      <p:sp>
        <p:nvSpPr>
          <p:cNvPr id="16" name="object 4">
            <a:extLst>
              <a:ext uri="{FF2B5EF4-FFF2-40B4-BE49-F238E27FC236}">
                <a16:creationId xmlns:a16="http://schemas.microsoft.com/office/drawing/2014/main" id="{4ED4F79C-3066-4F74-A367-64947463B5BC}"/>
              </a:ext>
            </a:extLst>
          </p:cNvPr>
          <p:cNvSpPr txBox="1"/>
          <p:nvPr/>
        </p:nvSpPr>
        <p:spPr>
          <a:xfrm>
            <a:off x="4667504" y="5659486"/>
            <a:ext cx="2191854" cy="174663"/>
          </a:xfrm>
          <a:prstGeom prst="rect">
            <a:avLst/>
          </a:prstGeom>
        </p:spPr>
        <p:txBody>
          <a:bodyPr vert="horz" wrap="square" lIns="0" tIns="0" rIns="0" bIns="0" rtlCol="0">
            <a:spAutoFit/>
          </a:bodyPr>
          <a:lstStyle/>
          <a:p>
            <a:pPr marL="15997" algn="ctr"/>
            <a:r>
              <a:rPr sz="1135" b="1" dirty="0" err="1">
                <a:solidFill>
                  <a:srgbClr val="FF4B41"/>
                </a:solidFill>
                <a:latin typeface="微软雅黑"/>
              </a:rPr>
              <a:t>微信扫码</a:t>
            </a:r>
            <a:r>
              <a:rPr lang="en-US" sz="1135" b="1" dirty="0">
                <a:solidFill>
                  <a:srgbClr val="FF4B41"/>
                </a:solidFill>
                <a:latin typeface="微软雅黑"/>
              </a:rPr>
              <a:t> </a:t>
            </a:r>
            <a:r>
              <a:rPr lang="zh-CN" altLang="en-US" sz="1135" b="1" dirty="0">
                <a:solidFill>
                  <a:srgbClr val="FF4B41"/>
                </a:solidFill>
                <a:latin typeface="微软雅黑"/>
              </a:rPr>
              <a:t>行研无忧</a:t>
            </a:r>
            <a:endParaRPr sz="1135" b="1" dirty="0">
              <a:solidFill>
                <a:srgbClr val="FF4B41"/>
              </a:solidFill>
              <a:latin typeface="微软雅黑"/>
            </a:endParaRPr>
          </a:p>
        </p:txBody>
      </p:sp>
      <p:sp>
        <p:nvSpPr>
          <p:cNvPr id="2" name="矩形 1">
            <a:extLst>
              <a:ext uri="{FF2B5EF4-FFF2-40B4-BE49-F238E27FC236}">
                <a16:creationId xmlns:a16="http://schemas.microsoft.com/office/drawing/2014/main" id="{A08E496C-AF3C-619B-EFF9-37AABCAED8EF}"/>
              </a:ext>
            </a:extLst>
          </p:cNvPr>
          <p:cNvSpPr/>
          <p:nvPr/>
        </p:nvSpPr>
        <p:spPr>
          <a:xfrm>
            <a:off x="183588" y="0"/>
            <a:ext cx="3808510" cy="6858000"/>
          </a:xfrm>
          <a:prstGeom prst="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267" dirty="0">
              <a:solidFill>
                <a:schemeClr val="bg1">
                  <a:lumMod val="95000"/>
                </a:schemeClr>
              </a:solidFill>
              <a:highlight>
                <a:srgbClr val="C0C0C0"/>
              </a:highlight>
              <a:latin typeface="+mn-ea"/>
            </a:endParaRPr>
          </a:p>
        </p:txBody>
      </p:sp>
      <p:pic>
        <p:nvPicPr>
          <p:cNvPr id="3" name="图片 2">
            <a:extLst>
              <a:ext uri="{FF2B5EF4-FFF2-40B4-BE49-F238E27FC236}">
                <a16:creationId xmlns:a16="http://schemas.microsoft.com/office/drawing/2014/main" id="{0CC7E813-08B1-4EFA-7C04-022BE87B8C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0136" y="2532541"/>
            <a:ext cx="1094373" cy="1094373"/>
          </a:xfrm>
          <a:prstGeom prst="rect">
            <a:avLst/>
          </a:prstGeom>
        </p:spPr>
      </p:pic>
      <p:sp>
        <p:nvSpPr>
          <p:cNvPr id="9" name="文本框 8">
            <a:extLst>
              <a:ext uri="{FF2B5EF4-FFF2-40B4-BE49-F238E27FC236}">
                <a16:creationId xmlns:a16="http://schemas.microsoft.com/office/drawing/2014/main" id="{0DF7D004-7A73-B818-AF99-AC31C197581A}"/>
              </a:ext>
            </a:extLst>
          </p:cNvPr>
          <p:cNvSpPr txBox="1"/>
          <p:nvPr/>
        </p:nvSpPr>
        <p:spPr>
          <a:xfrm>
            <a:off x="584592" y="331639"/>
            <a:ext cx="2535607" cy="1814023"/>
          </a:xfrm>
          <a:prstGeom prst="rect">
            <a:avLst/>
          </a:prstGeom>
          <a:noFill/>
          <a:ln>
            <a:solidFill>
              <a:schemeClr val="accent1"/>
            </a:solidFill>
            <a:prstDash val="sysDot"/>
          </a:ln>
        </p:spPr>
        <p:txBody>
          <a:bodyPr wrap="square" rtlCol="0">
            <a:spAutoFit/>
          </a:bodyPr>
          <a:lstStyle/>
          <a:p>
            <a:r>
              <a:rPr lang="zh-CN" altLang="en-US" sz="1008" dirty="0">
                <a:latin typeface="+mn-ea"/>
              </a:rPr>
              <a:t>免责申明：</a:t>
            </a:r>
            <a:br>
              <a:rPr lang="en-US" altLang="zh-CN" sz="1008" dirty="0">
                <a:latin typeface="+mn-ea"/>
              </a:rPr>
            </a:br>
            <a:endParaRPr lang="en-US" altLang="zh-CN" sz="1261" dirty="0">
              <a:latin typeface="+mn-ea"/>
            </a:endParaRPr>
          </a:p>
          <a:p>
            <a:pPr marL="287951" indent="-287951">
              <a:lnSpc>
                <a:spcPct val="150000"/>
              </a:lnSpc>
              <a:buFont typeface="+mj-lt"/>
              <a:buAutoNum type="arabicPeriod"/>
            </a:pPr>
            <a:r>
              <a:rPr lang="zh-CN" altLang="en-US" sz="1008" dirty="0">
                <a:latin typeface="+mn-ea"/>
              </a:rPr>
              <a:t>本内容非原报告内容</a:t>
            </a:r>
            <a:r>
              <a:rPr lang="en-US" altLang="zh-CN" sz="1008" dirty="0">
                <a:latin typeface="+mn-ea"/>
              </a:rPr>
              <a:t>;</a:t>
            </a:r>
          </a:p>
          <a:p>
            <a:pPr marL="287951" indent="-287951">
              <a:lnSpc>
                <a:spcPct val="150000"/>
              </a:lnSpc>
              <a:buFont typeface="+mj-lt"/>
              <a:buAutoNum type="arabicPeriod"/>
            </a:pPr>
            <a:r>
              <a:rPr lang="zh-CN" altLang="en-US" sz="1008" dirty="0">
                <a:latin typeface="+mn-ea"/>
              </a:rPr>
              <a:t>原报告来源互联网公开数据；如侵权请联系客服微信，第一时间清理；</a:t>
            </a:r>
          </a:p>
          <a:p>
            <a:pPr marL="287951" indent="-287951">
              <a:lnSpc>
                <a:spcPct val="150000"/>
              </a:lnSpc>
              <a:buFont typeface="+mj-lt"/>
              <a:buAutoNum type="arabicPeriod"/>
            </a:pPr>
            <a:r>
              <a:rPr lang="zh-CN" altLang="en-US" sz="1008" dirty="0">
                <a:latin typeface="+mn-ea"/>
              </a:rPr>
              <a:t>原报告仅限社群个人学习，如需它用请联系版权方；</a:t>
            </a:r>
          </a:p>
          <a:p>
            <a:pPr marL="287951" indent="-287951">
              <a:lnSpc>
                <a:spcPct val="150000"/>
              </a:lnSpc>
              <a:buFont typeface="+mj-lt"/>
              <a:buAutoNum type="arabicPeriod"/>
            </a:pPr>
            <a:r>
              <a:rPr lang="zh-CN" altLang="en-US" sz="1008" dirty="0">
                <a:latin typeface="+mn-ea"/>
              </a:rPr>
              <a:t>如有其他疑问请联系微信。</a:t>
            </a:r>
          </a:p>
        </p:txBody>
      </p:sp>
    </p:spTree>
    <p:extLst>
      <p:ext uri="{BB962C8B-B14F-4D97-AF65-F5344CB8AC3E}">
        <p14:creationId xmlns:p14="http://schemas.microsoft.com/office/powerpoint/2010/main" val="1936148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969690" y="1655419"/>
            <a:ext cx="6094378" cy="2123658"/>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rPr>
              <a:t>演示完毕</a:t>
            </a:r>
            <a:endParaRPr kumimoji="0" lang="en-US" altLang="zh-CN" sz="6600" b="1" i="0" u="none" strike="noStrike" kern="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endParaRPr>
          </a:p>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600" b="1" i="0" u="none" strike="noStrike" kern="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rPr>
              <a:t>感谢观看</a:t>
            </a:r>
            <a:endParaRPr kumimoji="0" lang="en-US" altLang="zh-CN" sz="6600" b="1" i="0" u="none" strike="noStrike" kern="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endParaRPr>
          </a:p>
        </p:txBody>
      </p:sp>
      <p:sp>
        <p:nvSpPr>
          <p:cNvPr id="18" name="文本框 17"/>
          <p:cNvSpPr txBox="1"/>
          <p:nvPr/>
        </p:nvSpPr>
        <p:spPr>
          <a:xfrm>
            <a:off x="1629330" y="3778586"/>
            <a:ext cx="609600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“company team management </a:t>
            </a:r>
            <a:r>
              <a:rPr kumimoji="0" lang="zh-CN" altLang="en-US" sz="1400" b="0" i="0" u="none" strike="noStrike" kern="1200" cap="none" spc="0" normalizeH="0" baseline="0" noProof="0" dirty="0">
                <a:ln>
                  <a:noFill/>
                </a:ln>
                <a:solidFill>
                  <a:srgbClr val="FA563A"/>
                </a:solidFill>
                <a:effectLst/>
                <a:uLnTx/>
                <a:uFillTx/>
                <a:latin typeface="微软雅黑" panose="020B0503020204020204" pitchFamily="34" charset="-122"/>
                <a:ea typeface="微软雅黑" panose="020B0503020204020204" pitchFamily="34" charset="-122"/>
                <a:cs typeface="+mn-ea"/>
                <a:sym typeface="+mn-lt"/>
              </a:rPr>
              <a:t>training</a:t>
            </a: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 company team</a:t>
            </a:r>
            <a:endParaRPr kumimoji="0" lang="en-US" altLang="zh-CN"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000000">
                    <a:lumMod val="85000"/>
                    <a:lumOff val="15000"/>
                  </a:srgbClr>
                </a:solidFill>
                <a:effectLst/>
                <a:uLnTx/>
                <a:uFillTx/>
                <a:latin typeface="微软雅黑" panose="020B0503020204020204" pitchFamily="34" charset="-122"/>
                <a:ea typeface="微软雅黑" panose="020B0503020204020204" pitchFamily="34" charset="-122"/>
                <a:cs typeface="+mn-ea"/>
                <a:sym typeface="+mn-lt"/>
              </a:rPr>
              <a:t>management training company team”</a:t>
            </a: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2000">
        <p15:prstTrans prst="airplane"/>
      </p:transition>
    </mc:Choice>
    <mc:Fallback xmlns="">
      <p:transition spd="slow"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par>
                          <p:cTn id="38" fill="hold">
                            <p:stCondLst>
                              <p:cond delay="10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18"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10156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第一部分</a:t>
            </a: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endParaRPr kumimoji="0" lang="en-US" altLang="zh-CN" sz="72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endParaRP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
        <p:nvSpPr>
          <p:cNvPr id="19" name="文本框 18"/>
          <p:cNvSpPr txBox="1"/>
          <p:nvPr/>
        </p:nvSpPr>
        <p:spPr>
          <a:xfrm>
            <a:off x="1629330" y="2617816"/>
            <a:ext cx="4415145" cy="1323439"/>
          </a:xfrm>
          <a:prstGeom prst="rect">
            <a:avLst/>
          </a:prstGeom>
          <a:noFill/>
          <a:ln>
            <a:noFill/>
          </a:ln>
        </p:spPr>
        <p:txBody>
          <a:bodyPr wrap="square" rtlCol="0">
            <a:spAutoFit/>
          </a:bodyPr>
          <a:lstStyle/>
          <a:p>
            <a:pPr algn="dist">
              <a:defRPr/>
            </a:pPr>
            <a:r>
              <a:rPr lang="zh-CN" altLang="en-US" sz="8000" b="1" dirty="0">
                <a:solidFill>
                  <a:srgbClr val="FA563A"/>
                </a:solidFill>
                <a:latin typeface="Adobe Arabic" panose="020F0502020204030204"/>
                <a:ea typeface="微软雅黑"/>
                <a:cs typeface="+mn-ea"/>
                <a:sym typeface="+mn-lt"/>
              </a:rPr>
              <a:t>缺乏信任</a:t>
            </a:r>
            <a:endParaRPr lang="en-US" altLang="zh-CN" sz="8000" b="1" kern="0" dirty="0">
              <a:solidFill>
                <a:srgbClr val="FA563A"/>
              </a:solidFill>
              <a:latin typeface="Adobe Arabic" panose="020F0502020204030204"/>
              <a:ea typeface="微软雅黑"/>
              <a:cs typeface="+mn-ea"/>
              <a:sym typeface="+mn-lt"/>
            </a:endParaRPr>
          </a:p>
        </p:txBody>
      </p:sp>
      <p:sp>
        <p:nvSpPr>
          <p:cNvPr id="20" name="矩形 19"/>
          <p:cNvSpPr/>
          <p:nvPr/>
        </p:nvSpPr>
        <p:spPr>
          <a:xfrm>
            <a:off x="1802428" y="3999200"/>
            <a:ext cx="4113248" cy="523220"/>
          </a:xfrm>
          <a:prstGeom prst="rect">
            <a:avLst/>
          </a:prstGeom>
        </p:spPr>
        <p:txBody>
          <a:bodyPr wrap="square">
            <a:spAutoFit/>
          </a:bodyPr>
          <a:lstStyle/>
          <a:p>
            <a:pPr algn="dist"/>
            <a:r>
              <a:rPr lang="en-US" altLang="zh-CN" sz="2800" dirty="0">
                <a:solidFill>
                  <a:srgbClr val="FA563A"/>
                </a:solidFill>
                <a:latin typeface="Adobe Arabic" panose="020F0502020204030204"/>
                <a:ea typeface="微软雅黑"/>
                <a:cs typeface="+mn-ea"/>
                <a:sym typeface="+mn-lt"/>
              </a:rPr>
              <a:t>lack of confidence</a:t>
            </a:r>
            <a:endParaRPr lang="zh-CN" altLang="en-US" sz="2800" dirty="0">
              <a:solidFill>
                <a:srgbClr val="FA563A"/>
              </a:solidFill>
              <a:latin typeface="Adobe Arabic" panose="020F0502020204030204"/>
              <a:ea typeface="微软雅黑"/>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iterate type="lt">
                                    <p:tmPct val="5000"/>
                                  </p:iterate>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style.rotation</p:attrName>
                                        </p:attrNameLst>
                                      </p:cBhvr>
                                      <p:tavLst>
                                        <p:tav tm="0">
                                          <p:val>
                                            <p:fltVal val="90"/>
                                          </p:val>
                                        </p:tav>
                                        <p:tav tm="100000">
                                          <p:val>
                                            <p:fltVal val="0"/>
                                          </p:val>
                                        </p:tav>
                                      </p:tavLst>
                                    </p:anim>
                                    <p:animEffect transition="in" filter="fade">
                                      <p:cBhvr>
                                        <p:cTn id="45" dur="1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35" grpId="0"/>
      <p:bldP spid="19"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平行四边形 16"/>
          <p:cNvSpPr/>
          <p:nvPr/>
        </p:nvSpPr>
        <p:spPr>
          <a:xfrm>
            <a:off x="2115650" y="4185168"/>
            <a:ext cx="7960701" cy="45719"/>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缺乏信任</a:t>
            </a:r>
            <a:endParaRPr lang="en-US" altLang="zh-CN" sz="2800" b="1" kern="0" dirty="0">
              <a:solidFill>
                <a:srgbClr val="FA563A"/>
              </a:solidFill>
              <a:latin typeface="Adobe Arabic" panose="020F0502020204030204"/>
              <a:ea typeface="微软雅黑"/>
              <a:cs typeface="+mn-ea"/>
              <a:sym typeface="+mn-lt"/>
            </a:endParaRPr>
          </a:p>
        </p:txBody>
      </p:sp>
      <p:grpSp>
        <p:nvGrpSpPr>
          <p:cNvPr id="7" name="组合 6"/>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a:t>
              </a:r>
              <a:r>
                <a:rPr lang="zh-CN" altLang="en-US" sz="2400" b="1">
                  <a:solidFill>
                    <a:srgbClr val="FF6C4B"/>
                  </a:solidFill>
                  <a:latin typeface="微软雅黑" panose="020B0503020204020204" pitchFamily="34" charset="-122"/>
                  <a:ea typeface="微软雅黑" panose="020B0503020204020204" pitchFamily="34" charset="-122"/>
                  <a:sym typeface="+mn-lt"/>
                </a:rPr>
                <a:t>缺乏信任</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5" name="平行四边形 4"/>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2"/>
          <a:stretch>
            <a:fillRect/>
          </a:stretch>
        </p:blipFill>
        <p:spPr>
          <a:xfrm>
            <a:off x="3494536" y="2616148"/>
            <a:ext cx="4762500" cy="3181350"/>
          </a:xfrm>
          <a:prstGeom prst="rect">
            <a:avLst/>
          </a:prstGeom>
        </p:spPr>
      </p:pic>
      <p:sp>
        <p:nvSpPr>
          <p:cNvPr id="8" name="Text Placeholder 3"/>
          <p:cNvSpPr txBox="1"/>
          <p:nvPr/>
        </p:nvSpPr>
        <p:spPr>
          <a:xfrm>
            <a:off x="809347" y="3151586"/>
            <a:ext cx="3824162" cy="276999"/>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514350" indent="-514350" algn="l">
              <a:defRPr/>
            </a:pPr>
            <a:r>
              <a:rPr lang="zh-CN" altLang="en-US" sz="1800" dirty="0">
                <a:solidFill>
                  <a:srgbClr val="000000">
                    <a:lumMod val="85000"/>
                    <a:lumOff val="15000"/>
                  </a:srgbClr>
                </a:solidFill>
                <a:latin typeface="Adobe Arabic" panose="020F0502020204030204"/>
                <a:ea typeface="微软雅黑"/>
                <a:cs typeface="+mn-ea"/>
                <a:sym typeface="+mn-lt"/>
              </a:rPr>
              <a:t>相互隐藏弱点和错误。</a:t>
            </a:r>
            <a:endParaRPr lang="en-US" altLang="zh-CN" sz="1800" dirty="0">
              <a:solidFill>
                <a:srgbClr val="000000">
                  <a:lumMod val="85000"/>
                  <a:lumOff val="15000"/>
                </a:srgbClr>
              </a:solidFill>
              <a:latin typeface="Adobe Arabic" panose="020F0502020204030204"/>
              <a:ea typeface="微软雅黑"/>
              <a:cs typeface="+mn-ea"/>
              <a:sym typeface="+mn-lt"/>
            </a:endParaRPr>
          </a:p>
        </p:txBody>
      </p:sp>
      <p:sp>
        <p:nvSpPr>
          <p:cNvPr id="10" name="Text Placeholder 3"/>
          <p:cNvSpPr txBox="1"/>
          <p:nvPr/>
        </p:nvSpPr>
        <p:spPr>
          <a:xfrm>
            <a:off x="809347" y="4569155"/>
            <a:ext cx="2717848" cy="7867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defRPr/>
            </a:pPr>
            <a:r>
              <a:rPr lang="zh-CN" altLang="en-US" sz="1800" dirty="0">
                <a:solidFill>
                  <a:srgbClr val="000000">
                    <a:lumMod val="85000"/>
                    <a:lumOff val="15000"/>
                  </a:srgbClr>
                </a:solidFill>
                <a:latin typeface="Adobe Arabic" panose="020F0502020204030204"/>
                <a:ea typeface="微软雅黑"/>
                <a:cs typeface="+mn-ea"/>
                <a:sym typeface="+mn-lt"/>
              </a:rPr>
              <a:t>不愿请人帮助，给别人提出建设性的反馈；</a:t>
            </a:r>
          </a:p>
        </p:txBody>
      </p:sp>
      <p:sp>
        <p:nvSpPr>
          <p:cNvPr id="15" name="Text Placeholder 3"/>
          <p:cNvSpPr txBox="1"/>
          <p:nvPr/>
        </p:nvSpPr>
        <p:spPr>
          <a:xfrm>
            <a:off x="8558180" y="4569155"/>
            <a:ext cx="3144194" cy="7867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defRPr/>
            </a:pPr>
            <a:r>
              <a:rPr lang="zh-CN" altLang="en-US" sz="1800" dirty="0">
                <a:solidFill>
                  <a:srgbClr val="000000">
                    <a:lumMod val="85000"/>
                    <a:lumOff val="15000"/>
                  </a:srgbClr>
                </a:solidFill>
                <a:latin typeface="Adobe Arabic" panose="020F0502020204030204"/>
                <a:ea typeface="微软雅黑"/>
                <a:cs typeface="+mn-ea"/>
                <a:sym typeface="+mn-lt"/>
              </a:rPr>
              <a:t>轻易对别人的用意和观点下结论而不去仔 细思考；</a:t>
            </a:r>
          </a:p>
        </p:txBody>
      </p:sp>
      <p:sp>
        <p:nvSpPr>
          <p:cNvPr id="16" name="Text Placeholder 3"/>
          <p:cNvSpPr txBox="1"/>
          <p:nvPr/>
        </p:nvSpPr>
        <p:spPr>
          <a:xfrm>
            <a:off x="8558180" y="2896708"/>
            <a:ext cx="3144194" cy="786754"/>
          </a:xfrm>
          <a:prstGeom prst="rect">
            <a:avLst/>
          </a:prstGeom>
        </p:spPr>
        <p:txBody>
          <a:bodyPr wrap="square" lIns="0" tIns="0" rIns="0" bIns="0" anchor="t" anchorCtr="0">
            <a:spAutoFit/>
          </a:bodyPr>
          <a:lstStyle>
            <a:lvl1pPr marL="0" indent="0" algn="ctr">
              <a:buNone/>
              <a:defRPr sz="1600" baseline="0">
                <a:solidFill>
                  <a:schemeClr val="tx1">
                    <a:lumMod val="95000"/>
                    <a:lumOff val="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algn="l">
              <a:lnSpc>
                <a:spcPct val="150000"/>
              </a:lnSpc>
              <a:defRPr/>
            </a:pPr>
            <a:r>
              <a:rPr lang="zh-CN" altLang="en-US" sz="1800" dirty="0">
                <a:solidFill>
                  <a:srgbClr val="000000">
                    <a:lumMod val="85000"/>
                    <a:lumOff val="15000"/>
                  </a:srgbClr>
                </a:solidFill>
                <a:latin typeface="Adobe Arabic" panose="020F0502020204030204"/>
                <a:ea typeface="微软雅黑"/>
                <a:cs typeface="+mn-ea"/>
                <a:sym typeface="+mn-lt"/>
              </a:rPr>
              <a:t>不愿为别人提供自己职责之外的帮助；</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barn(inVertical)">
                                      <p:cBhvr>
                                        <p:cTn id="14" dur="500"/>
                                        <p:tgtEl>
                                          <p:spTgt spid="17"/>
                                        </p:tgtEl>
                                      </p:cBhvr>
                                    </p:animEffec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barn(inVertical)">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 grpId="0"/>
      <p:bldP spid="8" grpId="0"/>
      <p:bldP spid="10" grpId="0"/>
      <p:bldP spid="15"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缺乏信任</a:t>
            </a:r>
            <a:endParaRPr lang="en-US" altLang="zh-CN" sz="2800" b="1" kern="0" dirty="0">
              <a:solidFill>
                <a:srgbClr val="FA563A"/>
              </a:solidFill>
              <a:latin typeface="Adobe Arabic" panose="020F0502020204030204"/>
              <a:ea typeface="微软雅黑"/>
              <a:cs typeface="+mn-ea"/>
              <a:sym typeface="+mn-lt"/>
            </a:endParaRP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一、</a:t>
              </a:r>
              <a:r>
                <a:rPr lang="zh-CN" altLang="en-US" sz="2400" b="1">
                  <a:solidFill>
                    <a:srgbClr val="FF6C4B"/>
                  </a:solidFill>
                  <a:latin typeface="微软雅黑" panose="020B0503020204020204" pitchFamily="34" charset="-122"/>
                  <a:ea typeface="微软雅黑" panose="020B0503020204020204" pitchFamily="34" charset="-122"/>
                  <a:sym typeface="+mn-lt"/>
                </a:rPr>
                <a:t>缺乏信任</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7059039" y="2616148"/>
            <a:ext cx="4762500" cy="3171825"/>
          </a:xfrm>
          <a:prstGeom prst="rect">
            <a:avLst/>
          </a:prstGeom>
        </p:spPr>
      </p:pic>
      <p:grpSp>
        <p:nvGrpSpPr>
          <p:cNvPr id="8" name="组合 7"/>
          <p:cNvGrpSpPr/>
          <p:nvPr/>
        </p:nvGrpSpPr>
        <p:grpSpPr>
          <a:xfrm flipH="1">
            <a:off x="1575287" y="2616148"/>
            <a:ext cx="4520713" cy="787975"/>
            <a:chOff x="2538325" y="1500870"/>
            <a:chExt cx="7115351" cy="787976"/>
          </a:xfrm>
        </p:grpSpPr>
        <p:sp>
          <p:nvSpPr>
            <p:cNvPr id="9" name="等腰三角形 8"/>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2"/>
            <p:cNvSpPr txBox="1">
              <a:spLocks noChangeArrowheads="1"/>
            </p:cNvSpPr>
            <p:nvPr/>
          </p:nvSpPr>
          <p:spPr bwMode="auto">
            <a:xfrm>
              <a:off x="2538325" y="1500870"/>
              <a:ext cx="7115351"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FF6C4B"/>
                  </a:solidFill>
                  <a:latin typeface="微软雅黑" panose="020B0503020204020204" pitchFamily="34" charset="-122"/>
                  <a:ea typeface="微软雅黑" panose="020B0503020204020204" pitchFamily="34" charset="-122"/>
                  <a:sym typeface="+mn-lt"/>
                </a:rPr>
                <a:t>不愿承认和学习别人的技术和经验；</a:t>
              </a:r>
            </a:p>
          </p:txBody>
        </p:sp>
        <p:sp>
          <p:nvSpPr>
            <p:cNvPr id="11" name="平行四边形 10"/>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p:cNvGrpSpPr/>
          <p:nvPr/>
        </p:nvGrpSpPr>
        <p:grpSpPr>
          <a:xfrm flipH="1">
            <a:off x="1575287" y="3540276"/>
            <a:ext cx="4520713" cy="787975"/>
            <a:chOff x="2538325" y="1500870"/>
            <a:chExt cx="7115351" cy="787976"/>
          </a:xfrm>
        </p:grpSpPr>
        <p:sp>
          <p:nvSpPr>
            <p:cNvPr id="29" name="等腰三角形 28"/>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12"/>
            <p:cNvSpPr txBox="1">
              <a:spLocks noChangeArrowheads="1"/>
            </p:cNvSpPr>
            <p:nvPr/>
          </p:nvSpPr>
          <p:spPr bwMode="auto">
            <a:xfrm>
              <a:off x="2538325" y="1500870"/>
              <a:ext cx="7115351"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FF6C4B"/>
                  </a:solidFill>
                  <a:latin typeface="微软雅黑" panose="020B0503020204020204" pitchFamily="34" charset="-122"/>
                  <a:ea typeface="微软雅黑" panose="020B0503020204020204" pitchFamily="34" charset="-122"/>
                  <a:sym typeface="+mn-lt"/>
                </a:rPr>
                <a:t>浪费时间和精力去追求自己的特定目标； ；</a:t>
              </a:r>
            </a:p>
          </p:txBody>
        </p:sp>
        <p:sp>
          <p:nvSpPr>
            <p:cNvPr id="31" name="平行四边形 30"/>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31"/>
          <p:cNvGrpSpPr/>
          <p:nvPr/>
        </p:nvGrpSpPr>
        <p:grpSpPr>
          <a:xfrm flipH="1">
            <a:off x="1575287" y="4464404"/>
            <a:ext cx="4520713" cy="787975"/>
            <a:chOff x="2538325" y="1500870"/>
            <a:chExt cx="7115351" cy="787976"/>
          </a:xfrm>
        </p:grpSpPr>
        <p:sp>
          <p:nvSpPr>
            <p:cNvPr id="33" name="等腰三角形 32"/>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TextBox 12"/>
            <p:cNvSpPr txBox="1">
              <a:spLocks noChangeArrowheads="1"/>
            </p:cNvSpPr>
            <p:nvPr/>
          </p:nvSpPr>
          <p:spPr bwMode="auto">
            <a:xfrm>
              <a:off x="2538325" y="1500870"/>
              <a:ext cx="7115351"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FF6C4B"/>
                  </a:solidFill>
                  <a:latin typeface="微软雅黑" panose="020B0503020204020204" pitchFamily="34" charset="-122"/>
                  <a:ea typeface="微软雅黑" panose="020B0503020204020204" pitchFamily="34" charset="-122"/>
                  <a:sym typeface="+mn-lt"/>
                </a:rPr>
                <a:t>不愿为别人提供自己职责之外的帮助；</a:t>
              </a:r>
            </a:p>
          </p:txBody>
        </p:sp>
        <p:sp>
          <p:nvSpPr>
            <p:cNvPr id="35" name="平行四边形 34"/>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flipH="1">
            <a:off x="1575287" y="5388532"/>
            <a:ext cx="4520713" cy="787975"/>
            <a:chOff x="2538325" y="1500870"/>
            <a:chExt cx="7115351" cy="787976"/>
          </a:xfrm>
        </p:grpSpPr>
        <p:sp>
          <p:nvSpPr>
            <p:cNvPr id="37" name="等腰三角形 36"/>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12"/>
            <p:cNvSpPr txBox="1">
              <a:spLocks noChangeArrowheads="1"/>
            </p:cNvSpPr>
            <p:nvPr/>
          </p:nvSpPr>
          <p:spPr bwMode="auto">
            <a:xfrm>
              <a:off x="2538325" y="1500870"/>
              <a:ext cx="7115351"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b="1" dirty="0">
                  <a:solidFill>
                    <a:srgbClr val="FF6C4B"/>
                  </a:solidFill>
                  <a:latin typeface="微软雅黑" panose="020B0503020204020204" pitchFamily="34" charset="-122"/>
                  <a:ea typeface="微软雅黑" panose="020B0503020204020204" pitchFamily="34" charset="-122"/>
                  <a:sym typeface="+mn-lt"/>
                </a:rPr>
                <a:t>惧怕开会，寻找借口，尽量减少在一起的时间。</a:t>
              </a:r>
            </a:p>
          </p:txBody>
        </p:sp>
        <p:sp>
          <p:nvSpPr>
            <p:cNvPr id="39" name="平行四边形 38"/>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par>
                          <p:cTn id="15" fill="hold">
                            <p:stCondLst>
                              <p:cond delay="1000"/>
                            </p:stCondLst>
                            <p:childTnLst>
                              <p:par>
                                <p:cTn id="16" presetID="16" presetClass="entr" presetSubtype="21"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1500"/>
                            </p:stCondLst>
                            <p:childTnLst>
                              <p:par>
                                <p:cTn id="20" presetID="16" presetClass="entr" presetSubtype="21" fill="hold" nodeType="after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animEffect transition="in" filter="wipe(left)">
                                      <p:cBhvr>
                                        <p:cTn id="26" dur="500"/>
                                        <p:tgtEl>
                                          <p:spTgt spid="3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缺乏信任</a:t>
            </a:r>
            <a:endParaRPr lang="en-US" altLang="zh-CN" sz="2800" b="1" kern="0" dirty="0">
              <a:solidFill>
                <a:srgbClr val="FA563A"/>
              </a:solidFill>
              <a:latin typeface="Adobe Arabic" panose="020F0502020204030204"/>
              <a:ea typeface="微软雅黑"/>
              <a:cs typeface="+mn-ea"/>
              <a:sym typeface="+mn-lt"/>
            </a:endParaRP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二、充满信任</a:t>
              </a:r>
              <a:r>
                <a:rPr lang="en-US" altLang="zh-CN" sz="2400" b="1" dirty="0">
                  <a:solidFill>
                    <a:srgbClr val="FF6C4B"/>
                  </a:solidFill>
                  <a:latin typeface="微软雅黑" panose="020B0503020204020204" pitchFamily="34" charset="-122"/>
                  <a:ea typeface="微软雅黑" panose="020B0503020204020204" pitchFamily="34" charset="-122"/>
                  <a:sym typeface="+mn-lt"/>
                </a:rPr>
                <a:t>—</a:t>
              </a:r>
              <a:r>
                <a:rPr lang="zh-CN" altLang="en-US" sz="2400" b="1" dirty="0">
                  <a:solidFill>
                    <a:srgbClr val="FF6C4B"/>
                  </a:solidFill>
                  <a:latin typeface="微软雅黑" panose="020B0503020204020204" pitchFamily="34" charset="-122"/>
                  <a:ea typeface="微软雅黑" panose="020B0503020204020204" pitchFamily="34" charset="-122"/>
                  <a:sym typeface="+mn-lt"/>
                </a:rPr>
                <a:t>团队特征</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TextBox 12"/>
          <p:cNvSpPr txBox="1">
            <a:spLocks noChangeArrowheads="1"/>
          </p:cNvSpPr>
          <p:nvPr/>
        </p:nvSpPr>
        <p:spPr bwMode="auto">
          <a:xfrm>
            <a:off x="1092777" y="2378893"/>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1     </a:t>
            </a:r>
            <a:r>
              <a:rPr lang="zh-CN" altLang="en-US" sz="1600" b="1" dirty="0">
                <a:solidFill>
                  <a:srgbClr val="FF6C4B"/>
                </a:solidFill>
                <a:latin typeface="微软雅黑" panose="020B0503020204020204" pitchFamily="34" charset="-122"/>
                <a:ea typeface="微软雅黑" panose="020B0503020204020204" pitchFamily="34" charset="-122"/>
                <a:sym typeface="+mn-lt"/>
              </a:rPr>
              <a:t>承认自己的弱点和错误；</a:t>
            </a:r>
          </a:p>
        </p:txBody>
      </p:sp>
      <p:sp>
        <p:nvSpPr>
          <p:cNvPr id="8" name="TextBox 12"/>
          <p:cNvSpPr txBox="1">
            <a:spLocks noChangeArrowheads="1"/>
          </p:cNvSpPr>
          <p:nvPr/>
        </p:nvSpPr>
        <p:spPr bwMode="auto">
          <a:xfrm>
            <a:off x="1092777" y="3192718"/>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2     </a:t>
            </a:r>
            <a:r>
              <a:rPr lang="zh-CN" altLang="en-US" sz="1600" b="1" dirty="0">
                <a:solidFill>
                  <a:srgbClr val="FF6C4B"/>
                </a:solidFill>
                <a:latin typeface="微软雅黑" panose="020B0503020204020204" pitchFamily="34" charset="-122"/>
                <a:ea typeface="微软雅黑" panose="020B0503020204020204" pitchFamily="34" charset="-122"/>
                <a:sym typeface="+mn-lt"/>
              </a:rPr>
              <a:t>主动寻求别人的帮助；</a:t>
            </a:r>
          </a:p>
        </p:txBody>
      </p:sp>
      <p:sp>
        <p:nvSpPr>
          <p:cNvPr id="9" name="TextBox 12"/>
          <p:cNvSpPr txBox="1">
            <a:spLocks noChangeArrowheads="1"/>
          </p:cNvSpPr>
          <p:nvPr/>
        </p:nvSpPr>
        <p:spPr bwMode="auto">
          <a:xfrm>
            <a:off x="1092777" y="4006543"/>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3     </a:t>
            </a:r>
            <a:r>
              <a:rPr lang="zh-CN" altLang="en-US" sz="1600" b="1" dirty="0">
                <a:solidFill>
                  <a:srgbClr val="FF6C4B"/>
                </a:solidFill>
                <a:latin typeface="微软雅黑" panose="020B0503020204020204" pitchFamily="34" charset="-122"/>
                <a:ea typeface="微软雅黑" panose="020B0503020204020204" pitchFamily="34" charset="-122"/>
                <a:sym typeface="+mn-lt"/>
              </a:rPr>
              <a:t>欢迎他人提出问题和给予关注；</a:t>
            </a:r>
          </a:p>
        </p:txBody>
      </p:sp>
      <p:sp>
        <p:nvSpPr>
          <p:cNvPr id="10" name="TextBox 12"/>
          <p:cNvSpPr txBox="1">
            <a:spLocks noChangeArrowheads="1"/>
          </p:cNvSpPr>
          <p:nvPr/>
        </p:nvSpPr>
        <p:spPr bwMode="auto">
          <a:xfrm>
            <a:off x="1092777" y="4820368"/>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4     </a:t>
            </a:r>
            <a:r>
              <a:rPr lang="zh-CN" altLang="en-US" sz="1600" b="1" dirty="0">
                <a:solidFill>
                  <a:srgbClr val="FF6C4B"/>
                </a:solidFill>
                <a:latin typeface="微软雅黑" panose="020B0503020204020204" pitchFamily="34" charset="-122"/>
                <a:ea typeface="微软雅黑" panose="020B0503020204020204" pitchFamily="34" charset="-122"/>
                <a:sym typeface="+mn-lt"/>
              </a:rPr>
              <a:t>在可能出现问题时，相互提醒；</a:t>
            </a:r>
          </a:p>
        </p:txBody>
      </p:sp>
      <p:sp>
        <p:nvSpPr>
          <p:cNvPr id="11" name="TextBox 12"/>
          <p:cNvSpPr txBox="1">
            <a:spLocks noChangeArrowheads="1"/>
          </p:cNvSpPr>
          <p:nvPr/>
        </p:nvSpPr>
        <p:spPr bwMode="auto">
          <a:xfrm>
            <a:off x="1092777" y="5634192"/>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5     </a:t>
            </a:r>
            <a:r>
              <a:rPr lang="zh-CN" altLang="en-US" sz="1600" b="1" dirty="0">
                <a:solidFill>
                  <a:srgbClr val="FF6C4B"/>
                </a:solidFill>
                <a:latin typeface="微软雅黑" panose="020B0503020204020204" pitchFamily="34" charset="-122"/>
                <a:ea typeface="微软雅黑" panose="020B0503020204020204" pitchFamily="34" charset="-122"/>
                <a:sym typeface="+mn-lt"/>
              </a:rPr>
              <a:t>愿意给别人提出反馈意见和帮助。</a:t>
            </a:r>
          </a:p>
        </p:txBody>
      </p:sp>
      <p:sp>
        <p:nvSpPr>
          <p:cNvPr id="12" name="TextBox 12"/>
          <p:cNvSpPr txBox="1">
            <a:spLocks noChangeArrowheads="1"/>
          </p:cNvSpPr>
          <p:nvPr/>
        </p:nvSpPr>
        <p:spPr bwMode="auto">
          <a:xfrm>
            <a:off x="6471745" y="2377443"/>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6     </a:t>
            </a:r>
            <a:r>
              <a:rPr lang="zh-CN" altLang="en-US" sz="1600" b="1" dirty="0">
                <a:solidFill>
                  <a:srgbClr val="FF6C4B"/>
                </a:solidFill>
                <a:latin typeface="微软雅黑" panose="020B0503020204020204" pitchFamily="34" charset="-122"/>
                <a:ea typeface="微软雅黑" panose="020B0503020204020204" pitchFamily="34" charset="-122"/>
                <a:sym typeface="+mn-lt"/>
              </a:rPr>
              <a:t>赞赏并相互学习各自的技术和经验；</a:t>
            </a:r>
          </a:p>
        </p:txBody>
      </p:sp>
      <p:sp>
        <p:nvSpPr>
          <p:cNvPr id="13" name="TextBox 12"/>
          <p:cNvSpPr txBox="1">
            <a:spLocks noChangeArrowheads="1"/>
          </p:cNvSpPr>
          <p:nvPr/>
        </p:nvSpPr>
        <p:spPr bwMode="auto">
          <a:xfrm>
            <a:off x="6471745" y="3192718"/>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7     </a:t>
            </a:r>
            <a:r>
              <a:rPr lang="zh-CN" altLang="en-US" sz="1600" b="1" dirty="0">
                <a:solidFill>
                  <a:srgbClr val="FF6C4B"/>
                </a:solidFill>
                <a:latin typeface="微软雅黑" panose="020B0503020204020204" pitchFamily="34" charset="-122"/>
                <a:ea typeface="微软雅黑" panose="020B0503020204020204" pitchFamily="34" charset="-122"/>
                <a:sym typeface="+mn-lt"/>
              </a:rPr>
              <a:t>把时间和精力花在解决实际问题上；</a:t>
            </a:r>
          </a:p>
        </p:txBody>
      </p:sp>
      <p:sp>
        <p:nvSpPr>
          <p:cNvPr id="14" name="TextBox 12"/>
          <p:cNvSpPr txBox="1">
            <a:spLocks noChangeArrowheads="1"/>
          </p:cNvSpPr>
          <p:nvPr/>
        </p:nvSpPr>
        <p:spPr bwMode="auto">
          <a:xfrm>
            <a:off x="6471745" y="4006542"/>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8     </a:t>
            </a:r>
            <a:r>
              <a:rPr lang="zh-CN" altLang="en-US" sz="1600" b="1" dirty="0">
                <a:solidFill>
                  <a:srgbClr val="FF6C4B"/>
                </a:solidFill>
                <a:latin typeface="微软雅黑" panose="020B0503020204020204" pitchFamily="34" charset="-122"/>
                <a:ea typeface="微软雅黑" panose="020B0503020204020204" pitchFamily="34" charset="-122"/>
                <a:sym typeface="+mn-lt"/>
              </a:rPr>
              <a:t>必要时向别人道歉，接受别人的道歉；</a:t>
            </a:r>
          </a:p>
        </p:txBody>
      </p:sp>
      <p:sp>
        <p:nvSpPr>
          <p:cNvPr id="15" name="TextBox 12"/>
          <p:cNvSpPr txBox="1">
            <a:spLocks noChangeArrowheads="1"/>
          </p:cNvSpPr>
          <p:nvPr/>
        </p:nvSpPr>
        <p:spPr bwMode="auto">
          <a:xfrm>
            <a:off x="6471745" y="4820368"/>
            <a:ext cx="4099326" cy="717821"/>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1600" b="1" dirty="0">
                <a:solidFill>
                  <a:srgbClr val="FF6C4B"/>
                </a:solidFill>
                <a:latin typeface="微软雅黑" panose="020B0503020204020204" pitchFamily="34" charset="-122"/>
                <a:ea typeface="微软雅黑" panose="020B0503020204020204" pitchFamily="34" charset="-122"/>
                <a:sym typeface="+mn-lt"/>
              </a:rPr>
              <a:t>9     </a:t>
            </a:r>
            <a:r>
              <a:rPr lang="zh-CN" altLang="en-US" sz="1600" b="1" dirty="0">
                <a:solidFill>
                  <a:srgbClr val="FF6C4B"/>
                </a:solidFill>
                <a:latin typeface="微软雅黑" panose="020B0503020204020204" pitchFamily="34" charset="-122"/>
                <a:ea typeface="微软雅黑" panose="020B0503020204020204" pitchFamily="34" charset="-122"/>
                <a:sym typeface="+mn-lt"/>
              </a:rPr>
              <a:t>珍惜集体会议及可以促进团队协作的机会。</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barn(inVertical)">
                                      <p:cBhvr>
                                        <p:cTn id="14" dur="500"/>
                                        <p:tgtEl>
                                          <p:spTgt spid="7"/>
                                        </p:tgtEl>
                                      </p:cBhvr>
                                    </p:animEffect>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barn(inVertical)">
                                      <p:cBhvr>
                                        <p:cTn id="18" dur="500"/>
                                        <p:tgtEl>
                                          <p:spTgt spid="8"/>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par>
                          <p:cTn id="23" fill="hold">
                            <p:stCondLst>
                              <p:cond delay="2000"/>
                            </p:stCondLst>
                            <p:childTnLst>
                              <p:par>
                                <p:cTn id="24" presetID="16" presetClass="entr" presetSubtype="21"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barn(inVertical)">
                                      <p:cBhvr>
                                        <p:cTn id="26" dur="500"/>
                                        <p:tgtEl>
                                          <p:spTgt spid="10"/>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barn(inVertical)">
                                      <p:cBhvr>
                                        <p:cTn id="30" dur="500"/>
                                        <p:tgtEl>
                                          <p:spTgt spid="11"/>
                                        </p:tgtEl>
                                      </p:cBhvr>
                                    </p:animEffect>
                                  </p:childTnLst>
                                </p:cTn>
                              </p:par>
                            </p:childTnLst>
                          </p:cTn>
                        </p:par>
                        <p:par>
                          <p:cTn id="31" fill="hold">
                            <p:stCondLst>
                              <p:cond delay="3000"/>
                            </p:stCondLst>
                            <p:childTnLst>
                              <p:par>
                                <p:cTn id="32" presetID="16" presetClass="entr" presetSubtype="21"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arn(inVertical)">
                                      <p:cBhvr>
                                        <p:cTn id="34" dur="500"/>
                                        <p:tgtEl>
                                          <p:spTgt spid="12"/>
                                        </p:tgtEl>
                                      </p:cBhvr>
                                    </p:animEffect>
                                  </p:childTnLst>
                                </p:cTn>
                              </p:par>
                            </p:childTnLst>
                          </p:cTn>
                        </p:par>
                        <p:par>
                          <p:cTn id="35" fill="hold">
                            <p:stCondLst>
                              <p:cond delay="3500"/>
                            </p:stCondLst>
                            <p:childTnLst>
                              <p:par>
                                <p:cTn id="36" presetID="16" presetClass="entr" presetSubtype="21" fill="hold" grpId="0" nodeType="after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Vertical)">
                                      <p:cBhvr>
                                        <p:cTn id="38" dur="500"/>
                                        <p:tgtEl>
                                          <p:spTgt spid="13"/>
                                        </p:tgtEl>
                                      </p:cBhvr>
                                    </p:animEffect>
                                  </p:childTnLst>
                                </p:cTn>
                              </p:par>
                            </p:childTnLst>
                          </p:cTn>
                        </p:par>
                        <p:par>
                          <p:cTn id="39" fill="hold">
                            <p:stCondLst>
                              <p:cond delay="4000"/>
                            </p:stCondLst>
                            <p:childTnLst>
                              <p:par>
                                <p:cTn id="40" presetID="16" presetClass="entr" presetSubtype="21" fill="hold" grpId="0"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barn(inVertical)">
                                      <p:cBhvr>
                                        <p:cTn id="42" dur="500"/>
                                        <p:tgtEl>
                                          <p:spTgt spid="14"/>
                                        </p:tgtEl>
                                      </p:cBhvr>
                                    </p:animEffect>
                                  </p:childTnLst>
                                </p:cTn>
                              </p:par>
                            </p:childTnLst>
                          </p:cTn>
                        </p:par>
                        <p:par>
                          <p:cTn id="43" fill="hold">
                            <p:stCondLst>
                              <p:cond delay="4500"/>
                            </p:stCondLst>
                            <p:childTnLst>
                              <p:par>
                                <p:cTn id="44" presetID="16" presetClass="entr" presetSubtype="21" fill="hold" grpId="0" nodeType="after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62122" y="505987"/>
            <a:ext cx="2267756" cy="523220"/>
          </a:xfrm>
          <a:prstGeom prst="rect">
            <a:avLst/>
          </a:prstGeom>
          <a:noFill/>
          <a:ln>
            <a:noFill/>
          </a:ln>
        </p:spPr>
        <p:txBody>
          <a:bodyPr wrap="square" rtlCol="0">
            <a:spAutoFit/>
          </a:bodyPr>
          <a:lstStyle/>
          <a:p>
            <a:pPr algn="dist">
              <a:defRPr/>
            </a:pPr>
            <a:r>
              <a:rPr lang="zh-CN" altLang="en-US" sz="2800" b="1" dirty="0">
                <a:solidFill>
                  <a:srgbClr val="FA563A"/>
                </a:solidFill>
                <a:latin typeface="Adobe Arabic" panose="020F0502020204030204"/>
                <a:ea typeface="微软雅黑"/>
                <a:cs typeface="+mn-ea"/>
                <a:sym typeface="+mn-lt"/>
              </a:rPr>
              <a:t>缺乏信任</a:t>
            </a:r>
            <a:endParaRPr lang="en-US" altLang="zh-CN" sz="2800" b="1" kern="0" dirty="0">
              <a:solidFill>
                <a:srgbClr val="FA563A"/>
              </a:solidFill>
              <a:latin typeface="Adobe Arabic" panose="020F0502020204030204"/>
              <a:ea typeface="微软雅黑"/>
              <a:cs typeface="+mn-ea"/>
              <a:sym typeface="+mn-lt"/>
            </a:endParaRPr>
          </a:p>
        </p:txBody>
      </p:sp>
      <p:grpSp>
        <p:nvGrpSpPr>
          <p:cNvPr id="3" name="组合 2"/>
          <p:cNvGrpSpPr/>
          <p:nvPr/>
        </p:nvGrpSpPr>
        <p:grpSpPr>
          <a:xfrm>
            <a:off x="2538325" y="1500870"/>
            <a:ext cx="7115350" cy="787976"/>
            <a:chOff x="2538325" y="1500870"/>
            <a:chExt cx="7115350" cy="787976"/>
          </a:xfrm>
        </p:grpSpPr>
        <p:sp>
          <p:nvSpPr>
            <p:cNvPr id="4" name="等腰三角形 3"/>
            <p:cNvSpPr/>
            <p:nvPr/>
          </p:nvSpPr>
          <p:spPr>
            <a:xfrm rot="5400000">
              <a:off x="3186067" y="1944874"/>
              <a:ext cx="297501" cy="384754"/>
            </a:xfrm>
            <a:prstGeom prst="triangle">
              <a:avLst>
                <a:gd name="adj" fmla="val 31081"/>
              </a:avLst>
            </a:prstGeom>
            <a:solidFill>
              <a:srgbClr val="FB6B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12"/>
            <p:cNvSpPr txBox="1">
              <a:spLocks noChangeArrowheads="1"/>
            </p:cNvSpPr>
            <p:nvPr/>
          </p:nvSpPr>
          <p:spPr bwMode="auto">
            <a:xfrm>
              <a:off x="2538325" y="1500870"/>
              <a:ext cx="7115350" cy="643615"/>
            </a:xfrm>
            <a:prstGeom prst="parallelogram">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rgbClr val="FF6C4B"/>
                  </a:solidFill>
                  <a:latin typeface="微软雅黑" panose="020B0503020204020204" pitchFamily="34" charset="-122"/>
                  <a:ea typeface="微软雅黑" panose="020B0503020204020204" pitchFamily="34" charset="-122"/>
                  <a:sym typeface="+mn-lt"/>
                </a:rPr>
                <a:t>三、建立信任的方式</a:t>
              </a:r>
            </a:p>
          </p:txBody>
        </p:sp>
        <p:sp>
          <p:nvSpPr>
            <p:cNvPr id="6" name="平行四边形 5"/>
            <p:cNvSpPr/>
            <p:nvPr/>
          </p:nvSpPr>
          <p:spPr>
            <a:xfrm>
              <a:off x="2721428" y="1500871"/>
              <a:ext cx="773108" cy="787975"/>
            </a:xfrm>
            <a:prstGeom prst="parallelogram">
              <a:avLst>
                <a:gd name="adj" fmla="val 44017"/>
              </a:avLst>
            </a:prstGeom>
            <a:solidFill>
              <a:srgbClr val="FA563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2"/>
          <a:stretch>
            <a:fillRect/>
          </a:stretch>
        </p:blipFill>
        <p:spPr>
          <a:xfrm>
            <a:off x="761190" y="2632114"/>
            <a:ext cx="4762500" cy="3171825"/>
          </a:xfrm>
          <a:prstGeom prst="rect">
            <a:avLst/>
          </a:prstGeom>
        </p:spPr>
      </p:pic>
      <p:sp>
        <p:nvSpPr>
          <p:cNvPr id="8" name="TextBox 12"/>
          <p:cNvSpPr txBox="1">
            <a:spLocks noChangeArrowheads="1"/>
          </p:cNvSpPr>
          <p:nvPr/>
        </p:nvSpPr>
        <p:spPr bwMode="auto">
          <a:xfrm>
            <a:off x="5755390" y="2969804"/>
            <a:ext cx="2700453"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个人背景介绍</a:t>
            </a:r>
          </a:p>
        </p:txBody>
      </p:sp>
      <p:sp>
        <p:nvSpPr>
          <p:cNvPr id="9" name="TextBox 12"/>
          <p:cNvSpPr txBox="1">
            <a:spLocks noChangeArrowheads="1"/>
          </p:cNvSpPr>
          <p:nvPr/>
        </p:nvSpPr>
        <p:spPr bwMode="auto">
          <a:xfrm>
            <a:off x="5755390" y="3963412"/>
            <a:ext cx="2700453"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 团队领导的任务</a:t>
            </a:r>
          </a:p>
        </p:txBody>
      </p:sp>
      <p:sp>
        <p:nvSpPr>
          <p:cNvPr id="10" name="TextBox 12"/>
          <p:cNvSpPr txBox="1">
            <a:spLocks noChangeArrowheads="1"/>
          </p:cNvSpPr>
          <p:nvPr/>
        </p:nvSpPr>
        <p:spPr bwMode="auto">
          <a:xfrm>
            <a:off x="5755390" y="4957020"/>
            <a:ext cx="2700453"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集体外出实践</a:t>
            </a:r>
          </a:p>
        </p:txBody>
      </p:sp>
      <p:sp>
        <p:nvSpPr>
          <p:cNvPr id="11" name="TextBox 12"/>
          <p:cNvSpPr txBox="1">
            <a:spLocks noChangeArrowheads="1"/>
          </p:cNvSpPr>
          <p:nvPr/>
        </p:nvSpPr>
        <p:spPr bwMode="auto">
          <a:xfrm>
            <a:off x="8753114" y="2969804"/>
            <a:ext cx="276644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成员工作效率讨论</a:t>
            </a:r>
          </a:p>
        </p:txBody>
      </p:sp>
      <p:sp>
        <p:nvSpPr>
          <p:cNvPr id="12" name="TextBox 12"/>
          <p:cNvSpPr txBox="1">
            <a:spLocks noChangeArrowheads="1"/>
          </p:cNvSpPr>
          <p:nvPr/>
        </p:nvSpPr>
        <p:spPr bwMode="auto">
          <a:xfrm>
            <a:off x="8753114" y="3963412"/>
            <a:ext cx="276644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个性及行为特点测试</a:t>
            </a:r>
          </a:p>
        </p:txBody>
      </p:sp>
      <p:sp>
        <p:nvSpPr>
          <p:cNvPr id="13" name="TextBox 12"/>
          <p:cNvSpPr txBox="1">
            <a:spLocks noChangeArrowheads="1"/>
          </p:cNvSpPr>
          <p:nvPr/>
        </p:nvSpPr>
        <p:spPr bwMode="auto">
          <a:xfrm>
            <a:off x="8753114" y="4957020"/>
            <a:ext cx="2766441" cy="400110"/>
          </a:xfrm>
          <a:prstGeom prst="rect">
            <a:avLst/>
          </a:prstGeom>
          <a:solidFill>
            <a:srgbClr val="FF6C4B"/>
          </a:solidFill>
          <a:ln>
            <a:noFill/>
          </a:ln>
        </p:spPr>
        <p:txBody>
          <a:bodyPr wrap="square">
            <a:spAutoFit/>
          </a:bodyPr>
          <a:lstStyle>
            <a:lvl1pPr eaLnBrk="0" hangingPunct="0">
              <a:defRPr kumimoji="1">
                <a:solidFill>
                  <a:schemeClr val="bg1"/>
                </a:solidFill>
                <a:latin typeface="Times New Roman" panose="02020603050405020304" pitchFamily="18" charset="0"/>
                <a:ea typeface="宋体" pitchFamily="2" charset="-122"/>
              </a:defRPr>
            </a:lvl1pPr>
            <a:lvl2pPr marL="742950" indent="-285750" eaLnBrk="0" hangingPunct="0">
              <a:defRPr kumimoji="1">
                <a:solidFill>
                  <a:schemeClr val="bg1"/>
                </a:solidFill>
                <a:latin typeface="Times New Roman" panose="02020603050405020304" pitchFamily="18" charset="0"/>
                <a:ea typeface="宋体" pitchFamily="2" charset="-122"/>
              </a:defRPr>
            </a:lvl2pPr>
            <a:lvl3pPr marL="1143000" indent="-228600" eaLnBrk="0" hangingPunct="0">
              <a:defRPr kumimoji="1">
                <a:solidFill>
                  <a:schemeClr val="bg1"/>
                </a:solidFill>
                <a:latin typeface="Times New Roman" panose="02020603050405020304" pitchFamily="18" charset="0"/>
                <a:ea typeface="宋体" pitchFamily="2" charset="-122"/>
              </a:defRPr>
            </a:lvl3pPr>
            <a:lvl4pPr marL="1600200" indent="-228600" eaLnBrk="0" hangingPunct="0">
              <a:defRPr kumimoji="1">
                <a:solidFill>
                  <a:schemeClr val="bg1"/>
                </a:solidFill>
                <a:latin typeface="Times New Roman" panose="02020603050405020304" pitchFamily="18" charset="0"/>
                <a:ea typeface="宋体" pitchFamily="2" charset="-122"/>
              </a:defRPr>
            </a:lvl4pPr>
            <a:lvl5pPr marL="2057400" indent="-228600" eaLnBrk="0" hangingPunct="0">
              <a:defRPr kumimoji="1">
                <a:solidFill>
                  <a:schemeClr val="bg1"/>
                </a:solidFill>
                <a:latin typeface="Times New Roman" panose="02020603050405020304" pitchFamily="18" charset="0"/>
                <a:ea typeface="宋体" pitchFamily="2" charset="-122"/>
              </a:defRPr>
            </a:lvl5pPr>
            <a:lvl6pPr marL="25146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6pPr>
            <a:lvl7pPr marL="29718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7pPr>
            <a:lvl8pPr marL="34290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8pPr>
            <a:lvl9pPr marL="3886200" indent="-228600" eaLnBrk="0" fontAlgn="base" hangingPunct="0">
              <a:spcBef>
                <a:spcPct val="0"/>
              </a:spcBef>
              <a:spcAft>
                <a:spcPct val="0"/>
              </a:spcAft>
              <a:defRPr kumimoji="1">
                <a:solidFill>
                  <a:schemeClr val="bg1"/>
                </a:solidFill>
                <a:latin typeface="Times New Roman" panose="02020603050405020304" pitchFamily="18" charset="0"/>
                <a:ea typeface="宋体" pitchFamily="2" charset="-122"/>
              </a:defRPr>
            </a:lvl9pPr>
          </a:lstStyle>
          <a:p>
            <a:pPr algn="ctr"/>
            <a:r>
              <a:rPr lang="zh-CN" altLang="en-US" sz="2000" b="1" dirty="0">
                <a:solidFill>
                  <a:srgbClr val="FFFFFF"/>
                </a:solidFill>
                <a:latin typeface="Adobe Arabic" panose="020F0502020204030204"/>
                <a:ea typeface="微软雅黑"/>
                <a:cs typeface="+mn-ea"/>
                <a:sym typeface="+mn-lt"/>
              </a:rPr>
              <a:t>个人背景介绍</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ageCurlDouble"/>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down)">
                                      <p:cBhvr>
                                        <p:cTn id="11" dur="500"/>
                                        <p:tgtEl>
                                          <p:spTgt spid="7"/>
                                        </p:tgtEl>
                                      </p:cBhvr>
                                    </p:animEffect>
                                  </p:childTnLst>
                                </p:cTn>
                              </p:par>
                              <p:par>
                                <p:cTn id="12" presetID="22" presetClass="entr" presetSubtype="8"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2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barn(inVertical)">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barn(inVertic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barn(inVertical)">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grpId="0" nodeType="click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barn(inVertical)">
                                      <p:cBhvr>
                                        <p:cTn id="4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animBg="1"/>
      <p:bldP spid="9" grpId="0" animBg="1"/>
      <p:bldP spid="10" grpId="0" animBg="1"/>
      <p:bldP spid="11" grpId="0" animBg="1"/>
      <p:bldP spid="12" grpId="0" animBg="1"/>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741947" y="610110"/>
            <a:ext cx="10708106" cy="5637779"/>
          </a:xfrm>
          <a:prstGeom prst="rect">
            <a:avLst/>
          </a:prstGeom>
        </p:spPr>
      </p:pic>
      <p:sp>
        <p:nvSpPr>
          <p:cNvPr id="5" name="圆: 空心 4"/>
          <p:cNvSpPr/>
          <p:nvPr/>
        </p:nvSpPr>
        <p:spPr>
          <a:xfrm>
            <a:off x="9545053" y="0"/>
            <a:ext cx="2646947" cy="2646947"/>
          </a:xfrm>
          <a:prstGeom prst="donut">
            <a:avLst>
              <a:gd name="adj" fmla="val 15455"/>
            </a:avLst>
          </a:prstGeom>
          <a:solidFill>
            <a:srgbClr val="F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流程图: 接点 5"/>
          <p:cNvSpPr/>
          <p:nvPr/>
        </p:nvSpPr>
        <p:spPr>
          <a:xfrm>
            <a:off x="169588" y="4926191"/>
            <a:ext cx="1800154" cy="1800154"/>
          </a:xfrm>
          <a:prstGeom prst="flowChartConnector">
            <a:avLst/>
          </a:prstGeom>
          <a:solidFill>
            <a:srgbClr val="FA563A">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 空心 6"/>
          <p:cNvSpPr/>
          <p:nvPr/>
        </p:nvSpPr>
        <p:spPr>
          <a:xfrm>
            <a:off x="4782552" y="5312927"/>
            <a:ext cx="1479884" cy="1479884"/>
          </a:xfrm>
          <a:prstGeom prst="donut">
            <a:avLst>
              <a:gd name="adj" fmla="val 15455"/>
            </a:avLst>
          </a:prstGeom>
          <a:solidFill>
            <a:srgbClr val="F95539">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p:cNvGrpSpPr/>
          <p:nvPr/>
        </p:nvGrpSpPr>
        <p:grpSpPr>
          <a:xfrm>
            <a:off x="6476924" y="1159174"/>
            <a:ext cx="4338434" cy="4630473"/>
            <a:chOff x="6476924" y="1159174"/>
            <a:chExt cx="4338434" cy="4630473"/>
          </a:xfrm>
        </p:grpSpPr>
        <p:sp>
          <p:nvSpPr>
            <p:cNvPr id="8" name="流程图: 接点 7"/>
            <p:cNvSpPr/>
            <p:nvPr/>
          </p:nvSpPr>
          <p:spPr>
            <a:xfrm>
              <a:off x="6615204" y="1268094"/>
              <a:ext cx="4157644" cy="4157644"/>
            </a:xfrm>
            <a:prstGeom prst="flowChartConnector">
              <a:avLst/>
            </a:prstGeom>
            <a:solidFill>
              <a:srgbClr val="FA56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214" t="-721" r="32119" b="721"/>
            <a:stretch>
              <a:fillRect/>
            </a:stretch>
          </p:blipFill>
          <p:spPr>
            <a:xfrm>
              <a:off x="6697985" y="1159174"/>
              <a:ext cx="4117373" cy="4117373"/>
            </a:xfrm>
            <a:prstGeom prst="ellipse">
              <a:avLst/>
            </a:prstGeom>
          </p:spPr>
        </p:pic>
        <p:sp>
          <p:nvSpPr>
            <p:cNvPr id="10" name="流程图: 接点 9"/>
            <p:cNvSpPr/>
            <p:nvPr/>
          </p:nvSpPr>
          <p:spPr>
            <a:xfrm>
              <a:off x="6476924" y="2096077"/>
              <a:ext cx="699838" cy="699838"/>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p:cNvSpPr/>
            <p:nvPr/>
          </p:nvSpPr>
          <p:spPr>
            <a:xfrm>
              <a:off x="8255194" y="4746988"/>
              <a:ext cx="1042659" cy="1042659"/>
            </a:xfrm>
            <a:prstGeom prst="flowChartConnector">
              <a:avLst/>
            </a:prstGeom>
            <a:solidFill>
              <a:srgbClr val="FA563A"/>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文本框 12"/>
          <p:cNvSpPr txBox="1"/>
          <p:nvPr/>
        </p:nvSpPr>
        <p:spPr>
          <a:xfrm>
            <a:off x="3048811" y="96244"/>
            <a:ext cx="6094378" cy="338554"/>
          </a:xfrm>
          <a:prstGeom prst="rect">
            <a:avLst/>
          </a:prstGeom>
          <a:noFill/>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chemeClr val="bg1"/>
                </a:solidFill>
                <a:effectLst/>
                <a:uLnTx/>
                <a:uFillTx/>
                <a:latin typeface="Adobe Arabic" panose="020F0502020204030204"/>
                <a:ea typeface="微软雅黑"/>
                <a:cs typeface="+mn-ea"/>
                <a:sym typeface="+mn-lt"/>
              </a:rPr>
              <a:t>FIVE BARRIERS TO TEAMWORK</a:t>
            </a:r>
          </a:p>
        </p:txBody>
      </p:sp>
      <p:sp>
        <p:nvSpPr>
          <p:cNvPr id="15" name="文本框 14"/>
          <p:cNvSpPr txBox="1"/>
          <p:nvPr/>
        </p:nvSpPr>
        <p:spPr>
          <a:xfrm>
            <a:off x="1629330" y="1585118"/>
            <a:ext cx="6094378" cy="10156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第</a:t>
            </a:r>
            <a:r>
              <a:rPr lang="zh-CN" altLang="en-US" sz="6000" b="1" kern="0" dirty="0">
                <a:solidFill>
                  <a:srgbClr val="FF6C4B"/>
                </a:solidFill>
                <a:latin typeface="Adobe Arabic" panose="020F0502020204030204"/>
                <a:ea typeface="微软雅黑"/>
                <a:cs typeface="+mn-ea"/>
                <a:sym typeface="+mn-lt"/>
              </a:rPr>
              <a:t>二</a:t>
            </a:r>
            <a:r>
              <a:rPr kumimoji="0" lang="zh-CN" altLang="en-US"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部分</a:t>
            </a:r>
            <a:r>
              <a:rPr kumimoji="0" lang="en-US" altLang="zh-CN" sz="60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rPr>
              <a:t>”</a:t>
            </a:r>
            <a:endParaRPr kumimoji="0" lang="en-US" altLang="zh-CN" sz="7200" b="1" i="0" u="none" strike="noStrike" kern="0" cap="none" spc="0" normalizeH="0" baseline="0" noProof="0" dirty="0">
              <a:ln>
                <a:noFill/>
              </a:ln>
              <a:solidFill>
                <a:srgbClr val="FF6C4B"/>
              </a:solidFill>
              <a:effectLst/>
              <a:uLnTx/>
              <a:uFillTx/>
              <a:latin typeface="Adobe Arabic" panose="020F0502020204030204"/>
              <a:ea typeface="微软雅黑"/>
              <a:cs typeface="+mn-ea"/>
              <a:sym typeface="+mn-lt"/>
            </a:endParaRPr>
          </a:p>
        </p:txBody>
      </p:sp>
      <p:sp>
        <p:nvSpPr>
          <p:cNvPr id="35" name="文本框 34"/>
          <p:cNvSpPr txBox="1"/>
          <p:nvPr/>
        </p:nvSpPr>
        <p:spPr>
          <a:xfrm>
            <a:off x="626846" y="-238904"/>
            <a:ext cx="3363400" cy="3770263"/>
          </a:xfrm>
          <a:prstGeom prst="rect">
            <a:avLst/>
          </a:prstGeom>
          <a:no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en-US" altLang="zh-CN" sz="23900" b="1" i="0" u="none" strike="noStrike" kern="0" cap="none" spc="0" normalizeH="0" baseline="0" noProof="0" dirty="0">
                <a:ln>
                  <a:noFill/>
                </a:ln>
                <a:solidFill>
                  <a:srgbClr val="FA563A">
                    <a:alpha val="43000"/>
                  </a:srgbClr>
                </a:solidFill>
                <a:effectLst/>
                <a:uLnTx/>
                <a:uFillTx/>
                <a:latin typeface="Adobe Arabic" panose="020F0502020204030204"/>
                <a:ea typeface="微软雅黑"/>
                <a:cs typeface="+mn-ea"/>
                <a:sym typeface="+mn-lt"/>
              </a:rPr>
              <a:t>T</a:t>
            </a:r>
          </a:p>
        </p:txBody>
      </p:sp>
      <p:sp>
        <p:nvSpPr>
          <p:cNvPr id="19" name="文本框 18"/>
          <p:cNvSpPr txBox="1"/>
          <p:nvPr/>
        </p:nvSpPr>
        <p:spPr>
          <a:xfrm>
            <a:off x="1629330" y="2617816"/>
            <a:ext cx="4415145" cy="1323439"/>
          </a:xfrm>
          <a:prstGeom prst="rect">
            <a:avLst/>
          </a:prstGeom>
          <a:noFill/>
          <a:ln>
            <a:noFill/>
          </a:ln>
        </p:spPr>
        <p:txBody>
          <a:bodyPr wrap="square" rtlCol="0">
            <a:spAutoFit/>
          </a:bodyPr>
          <a:lstStyle/>
          <a:p>
            <a:pPr algn="dist">
              <a:defRPr/>
            </a:pPr>
            <a:r>
              <a:rPr lang="zh-CN" altLang="en-US" sz="8000" b="1" dirty="0">
                <a:solidFill>
                  <a:srgbClr val="FA563A"/>
                </a:solidFill>
                <a:latin typeface="Adobe Arabic" panose="020F0502020204030204"/>
                <a:ea typeface="微软雅黑"/>
                <a:cs typeface="+mn-ea"/>
                <a:sym typeface="+mn-lt"/>
              </a:rPr>
              <a:t>惧怕冲突</a:t>
            </a:r>
          </a:p>
        </p:txBody>
      </p:sp>
      <p:sp>
        <p:nvSpPr>
          <p:cNvPr id="20" name="矩形 19"/>
          <p:cNvSpPr/>
          <p:nvPr/>
        </p:nvSpPr>
        <p:spPr>
          <a:xfrm>
            <a:off x="1802428" y="3999200"/>
            <a:ext cx="4113248" cy="523220"/>
          </a:xfrm>
          <a:prstGeom prst="rect">
            <a:avLst/>
          </a:prstGeom>
        </p:spPr>
        <p:txBody>
          <a:bodyPr wrap="square">
            <a:spAutoFit/>
          </a:bodyPr>
          <a:lstStyle/>
          <a:p>
            <a:pPr algn="dist"/>
            <a:r>
              <a:rPr lang="en-US" altLang="zh-CN" sz="2800" dirty="0">
                <a:solidFill>
                  <a:srgbClr val="FA563A"/>
                </a:solidFill>
                <a:latin typeface="Adobe Arabic" panose="020F0502020204030204"/>
                <a:ea typeface="微软雅黑"/>
                <a:cs typeface="+mn-ea"/>
                <a:sym typeface="+mn-lt"/>
              </a:rPr>
              <a:t>Fear of conflict</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39"/>
                                        </p:tgtEl>
                                        <p:attrNameLst>
                                          <p:attrName>style.visibility</p:attrName>
                                        </p:attrNameLst>
                                      </p:cBhvr>
                                      <p:to>
                                        <p:strVal val="visible"/>
                                      </p:to>
                                    </p:set>
                                    <p:animEffect transition="in" filter="fade">
                                      <p:cBhvr>
                                        <p:cTn id="26" dur="750"/>
                                        <p:tgtEl>
                                          <p:spTgt spid="39"/>
                                        </p:tgtEl>
                                      </p:cBhvr>
                                    </p:animEffect>
                                    <p:anim calcmode="lin" valueType="num">
                                      <p:cBhvr>
                                        <p:cTn id="27" dur="750" fill="hold"/>
                                        <p:tgtEl>
                                          <p:spTgt spid="39"/>
                                        </p:tgtEl>
                                        <p:attrNameLst>
                                          <p:attrName>ppt_x</p:attrName>
                                        </p:attrNameLst>
                                      </p:cBhvr>
                                      <p:tavLst>
                                        <p:tav tm="0">
                                          <p:val>
                                            <p:strVal val="#ppt_x"/>
                                          </p:val>
                                        </p:tav>
                                        <p:tav tm="100000">
                                          <p:val>
                                            <p:strVal val="#ppt_x"/>
                                          </p:val>
                                        </p:tav>
                                      </p:tavLst>
                                    </p:anim>
                                    <p:anim calcmode="lin" valueType="num">
                                      <p:cBhvr>
                                        <p:cTn id="28" dur="75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500"/>
                            </p:stCondLst>
                            <p:childTnLst>
                              <p:par>
                                <p:cTn id="35" presetID="22" presetClass="entr" presetSubtype="8"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grpId="0" nodeType="clickEffect">
                                  <p:stCondLst>
                                    <p:cond delay="0"/>
                                  </p:stCondLst>
                                  <p:iterate type="lt">
                                    <p:tmPct val="5000"/>
                                  </p:iterate>
                                  <p:childTnLst>
                                    <p:set>
                                      <p:cBhvr>
                                        <p:cTn id="41" dur="1" fill="hold">
                                          <p:stCondLst>
                                            <p:cond delay="0"/>
                                          </p:stCondLst>
                                        </p:cTn>
                                        <p:tgtEl>
                                          <p:spTgt spid="19"/>
                                        </p:tgtEl>
                                        <p:attrNameLst>
                                          <p:attrName>style.visibility</p:attrName>
                                        </p:attrNameLst>
                                      </p:cBhvr>
                                      <p:to>
                                        <p:strVal val="visible"/>
                                      </p:to>
                                    </p:set>
                                    <p:anim calcmode="lin" valueType="num">
                                      <p:cBhvr>
                                        <p:cTn id="42" dur="1000" fill="hold"/>
                                        <p:tgtEl>
                                          <p:spTgt spid="19"/>
                                        </p:tgtEl>
                                        <p:attrNameLst>
                                          <p:attrName>ppt_w</p:attrName>
                                        </p:attrNameLst>
                                      </p:cBhvr>
                                      <p:tavLst>
                                        <p:tav tm="0">
                                          <p:val>
                                            <p:fltVal val="0"/>
                                          </p:val>
                                        </p:tav>
                                        <p:tav tm="100000">
                                          <p:val>
                                            <p:strVal val="#ppt_w"/>
                                          </p:val>
                                        </p:tav>
                                      </p:tavLst>
                                    </p:anim>
                                    <p:anim calcmode="lin" valueType="num">
                                      <p:cBhvr>
                                        <p:cTn id="43" dur="1000" fill="hold"/>
                                        <p:tgtEl>
                                          <p:spTgt spid="19"/>
                                        </p:tgtEl>
                                        <p:attrNameLst>
                                          <p:attrName>ppt_h</p:attrName>
                                        </p:attrNameLst>
                                      </p:cBhvr>
                                      <p:tavLst>
                                        <p:tav tm="0">
                                          <p:val>
                                            <p:fltVal val="0"/>
                                          </p:val>
                                        </p:tav>
                                        <p:tav tm="100000">
                                          <p:val>
                                            <p:strVal val="#ppt_h"/>
                                          </p:val>
                                        </p:tav>
                                      </p:tavLst>
                                    </p:anim>
                                    <p:anim calcmode="lin" valueType="num">
                                      <p:cBhvr>
                                        <p:cTn id="44" dur="1000" fill="hold"/>
                                        <p:tgtEl>
                                          <p:spTgt spid="19"/>
                                        </p:tgtEl>
                                        <p:attrNameLst>
                                          <p:attrName>style.rotation</p:attrName>
                                        </p:attrNameLst>
                                      </p:cBhvr>
                                      <p:tavLst>
                                        <p:tav tm="0">
                                          <p:val>
                                            <p:fltVal val="90"/>
                                          </p:val>
                                        </p:tav>
                                        <p:tav tm="100000">
                                          <p:val>
                                            <p:fltVal val="0"/>
                                          </p:val>
                                        </p:tav>
                                      </p:tavLst>
                                    </p:anim>
                                    <p:animEffect transition="in" filter="fade">
                                      <p:cBhvr>
                                        <p:cTn id="45" dur="10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3" grpId="0"/>
      <p:bldP spid="15" grpId="0"/>
      <p:bldP spid="35" grpId="0"/>
      <p:bldP spid="19" grpId="0"/>
      <p:bldP spid="2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249316;"/>
</p:tagLst>
</file>

<file path=ppt/theme/theme1.xml><?xml version="1.0" encoding="utf-8"?>
<a:theme xmlns:a="http://schemas.openxmlformats.org/drawingml/2006/main" name="@梨子老师">
  <a:themeElements>
    <a:clrScheme name="Office">
      <a:dk1>
        <a:srgbClr val="000000"/>
      </a:dk1>
      <a:lt1>
        <a:srgbClr val="FFFFFF"/>
      </a:lt1>
      <a:dk2>
        <a:srgbClr val="44546A"/>
      </a:dk2>
      <a:lt2>
        <a:srgbClr val="E7E6E6"/>
      </a:lt2>
      <a:accent1>
        <a:srgbClr val="FF6C4B"/>
      </a:accent1>
      <a:accent2>
        <a:srgbClr val="FF6C4B"/>
      </a:accent2>
      <a:accent3>
        <a:srgbClr val="FF6C4B"/>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1811</Words>
  <Application>Microsoft Office PowerPoint</Application>
  <PresentationFormat>宽屏</PresentationFormat>
  <Paragraphs>234</Paragraphs>
  <Slides>34</Slides>
  <Notes>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34</vt:i4>
      </vt:variant>
    </vt:vector>
  </HeadingPairs>
  <TitlesOfParts>
    <vt:vector size="41" baseType="lpstr">
      <vt:lpstr>Adobe Arabic</vt:lpstr>
      <vt:lpstr>等线</vt:lpstr>
      <vt:lpstr>等线 Light</vt:lpstr>
      <vt:lpstr>微软雅黑</vt:lpstr>
      <vt:lpstr>Arial</vt:lpstr>
      <vt:lpstr>Wingdings</vt:lpstr>
      <vt:lpstr>@梨子老师</vt:lpstr>
      <vt:lpstr>PowerPoint 演示文稿</vt:lpstr>
      <vt:lpstr>知识星球 行业与管理资源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知识星球 行业与管理资源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14016</cp:lastModifiedBy>
  <cp:revision>39</cp:revision>
  <dcterms:created xsi:type="dcterms:W3CDTF">2023-08-14T08:07:21Z</dcterms:created>
  <dcterms:modified xsi:type="dcterms:W3CDTF">2023-08-19T07:22:13Z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3ECE1262605AC462B9E0D964C572B11C_42</vt:lpwstr>
  </property>
  <property fmtid="{D5CDD505-2E9C-101B-9397-08002B2CF9AE}" pid="3" name="KSOProductBuildVer">
    <vt:lpwstr>2052-5.5.1.7991</vt:lpwstr>
  </property>
</Properties>
</file>